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  <p:sldMasterId id="2147483732" r:id="rId2"/>
    <p:sldMasterId id="2147483744" r:id="rId3"/>
    <p:sldMasterId id="2147483756" r:id="rId4"/>
  </p:sldMasterIdLst>
  <p:notesMasterIdLst>
    <p:notesMasterId r:id="rId26"/>
  </p:notesMasterIdLst>
  <p:handoutMasterIdLst>
    <p:handoutMasterId r:id="rId27"/>
  </p:handoutMasterIdLst>
  <p:sldIdLst>
    <p:sldId id="289" r:id="rId5"/>
    <p:sldId id="280" r:id="rId6"/>
    <p:sldId id="281" r:id="rId7"/>
    <p:sldId id="282" r:id="rId8"/>
    <p:sldId id="283" r:id="rId9"/>
    <p:sldId id="284" r:id="rId10"/>
    <p:sldId id="285" r:id="rId11"/>
    <p:sldId id="291" r:id="rId12"/>
    <p:sldId id="292" r:id="rId13"/>
    <p:sldId id="290" r:id="rId14"/>
    <p:sldId id="294" r:id="rId15"/>
    <p:sldId id="293" r:id="rId16"/>
    <p:sldId id="266" r:id="rId17"/>
    <p:sldId id="295" r:id="rId18"/>
    <p:sldId id="272" r:id="rId19"/>
    <p:sldId id="262" r:id="rId20"/>
    <p:sldId id="270" r:id="rId21"/>
    <p:sldId id="271" r:id="rId22"/>
    <p:sldId id="274" r:id="rId23"/>
    <p:sldId id="275" r:id="rId24"/>
    <p:sldId id="276" r:id="rId25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1E1"/>
    <a:srgbClr val="FFC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81" autoAdjust="0"/>
    <p:restoredTop sz="85687" autoAdjust="0"/>
  </p:normalViewPr>
  <p:slideViewPr>
    <p:cSldViewPr snapToGrid="0">
      <p:cViewPr varScale="1">
        <p:scale>
          <a:sx n="59" d="100"/>
          <a:sy n="59" d="100"/>
        </p:scale>
        <p:origin x="10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3" d="100"/>
          <a:sy n="53" d="100"/>
        </p:scale>
        <p:origin x="2286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akuyaIwase\Documents\MATLAB\bat_algorithm\20180513_NSBA_nornd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akuyaIwase\Documents\MATLAB\bat_algorithm\20180126_pbest_nornd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601875316018275"/>
          <c:y val="4.9195895437757105E-2"/>
          <c:w val="0.79748138510782973"/>
          <c:h val="0.62290647509496222"/>
        </c:manualLayout>
      </c:layout>
      <c:scatterChart>
        <c:scatterStyle val="lineMarker"/>
        <c:varyColors val="0"/>
        <c:ser>
          <c:idx val="1"/>
          <c:order val="0"/>
          <c:tx>
            <c:strRef>
              <c:f>rastrigin!$A$1</c:f>
              <c:strCache>
                <c:ptCount val="1"/>
                <c:pt idx="0">
                  <c:v>K=2</c:v>
                </c:pt>
              </c:strCache>
            </c:strRef>
          </c:tx>
          <c:xVal>
            <c:numRef>
              <c:f>rastrigin!$A$2:$A$12</c:f>
              <c:numCache>
                <c:formatCode>General</c:formatCode>
                <c:ptCount val="11"/>
                <c:pt idx="0">
                  <c:v>1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400</c:v>
                </c:pt>
                <c:pt idx="5">
                  <c:v>500</c:v>
                </c:pt>
                <c:pt idx="6">
                  <c:v>600</c:v>
                </c:pt>
                <c:pt idx="7">
                  <c:v>700</c:v>
                </c:pt>
                <c:pt idx="8">
                  <c:v>800</c:v>
                </c:pt>
                <c:pt idx="9">
                  <c:v>900</c:v>
                </c:pt>
                <c:pt idx="10">
                  <c:v>1000</c:v>
                </c:pt>
              </c:numCache>
            </c:numRef>
          </c:xVal>
          <c:yVal>
            <c:numRef>
              <c:f>rastrigin!$B$2:$B$12</c:f>
              <c:numCache>
                <c:formatCode>General</c:formatCode>
                <c:ptCount val="11"/>
                <c:pt idx="0">
                  <c:v>55.026093726030282</c:v>
                </c:pt>
                <c:pt idx="1">
                  <c:v>55.034614368866485</c:v>
                </c:pt>
                <c:pt idx="2">
                  <c:v>56.339134356701187</c:v>
                </c:pt>
                <c:pt idx="3">
                  <c:v>56.39677086241295</c:v>
                </c:pt>
                <c:pt idx="4">
                  <c:v>56.39677086241295</c:v>
                </c:pt>
                <c:pt idx="5">
                  <c:v>56.39677086241295</c:v>
                </c:pt>
                <c:pt idx="6">
                  <c:v>56.39677086241295</c:v>
                </c:pt>
                <c:pt idx="7">
                  <c:v>56.39677086241295</c:v>
                </c:pt>
                <c:pt idx="8">
                  <c:v>56.39677086241295</c:v>
                </c:pt>
                <c:pt idx="9">
                  <c:v>56.39677086241295</c:v>
                </c:pt>
                <c:pt idx="10">
                  <c:v>56.39677086241295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857-418C-A72A-794095E5DBCC}"/>
            </c:ext>
          </c:extLst>
        </c:ser>
        <c:ser>
          <c:idx val="2"/>
          <c:order val="1"/>
          <c:tx>
            <c:strRef>
              <c:f>rastrigin!$A$14</c:f>
              <c:strCache>
                <c:ptCount val="1"/>
                <c:pt idx="0">
                  <c:v>K=4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pPr>
              <a:solidFill>
                <a:schemeClr val="accent3"/>
              </a:solidFill>
              <a:ln>
                <a:solidFill>
                  <a:schemeClr val="accent3"/>
                </a:solidFill>
              </a:ln>
            </c:spPr>
          </c:marker>
          <c:xVal>
            <c:numRef>
              <c:f>rastrigin!$A$15:$A$25</c:f>
              <c:numCache>
                <c:formatCode>General</c:formatCode>
                <c:ptCount val="11"/>
                <c:pt idx="0">
                  <c:v>1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400</c:v>
                </c:pt>
                <c:pt idx="5">
                  <c:v>500</c:v>
                </c:pt>
                <c:pt idx="6">
                  <c:v>600</c:v>
                </c:pt>
                <c:pt idx="7">
                  <c:v>700</c:v>
                </c:pt>
                <c:pt idx="8">
                  <c:v>800</c:v>
                </c:pt>
                <c:pt idx="9">
                  <c:v>900</c:v>
                </c:pt>
                <c:pt idx="10">
                  <c:v>1000</c:v>
                </c:pt>
              </c:numCache>
            </c:numRef>
          </c:xVal>
          <c:yVal>
            <c:numRef>
              <c:f>rastrigin!$B$15:$B$25</c:f>
              <c:numCache>
                <c:formatCode>General</c:formatCode>
                <c:ptCount val="11"/>
                <c:pt idx="0">
                  <c:v>53.241501853116013</c:v>
                </c:pt>
                <c:pt idx="1">
                  <c:v>50.941875108202268</c:v>
                </c:pt>
                <c:pt idx="2">
                  <c:v>50.941875108202268</c:v>
                </c:pt>
                <c:pt idx="3">
                  <c:v>50.941875108202268</c:v>
                </c:pt>
                <c:pt idx="4">
                  <c:v>50.509535087531901</c:v>
                </c:pt>
                <c:pt idx="5">
                  <c:v>50.509535087531901</c:v>
                </c:pt>
                <c:pt idx="6">
                  <c:v>50.509535087531901</c:v>
                </c:pt>
                <c:pt idx="7">
                  <c:v>50.500114843265273</c:v>
                </c:pt>
                <c:pt idx="8">
                  <c:v>50.500114843265273</c:v>
                </c:pt>
                <c:pt idx="9">
                  <c:v>50.500114843265273</c:v>
                </c:pt>
                <c:pt idx="10">
                  <c:v>51.522034707994138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857-418C-A72A-794095E5DBCC}"/>
            </c:ext>
          </c:extLst>
        </c:ser>
        <c:ser>
          <c:idx val="3"/>
          <c:order val="2"/>
          <c:tx>
            <c:strRef>
              <c:f>rastrigin!$A$27</c:f>
              <c:strCache>
                <c:ptCount val="1"/>
                <c:pt idx="0">
                  <c:v>K=8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</c:spPr>
          </c:marker>
          <c:xVal>
            <c:numRef>
              <c:f>rastrigin!$A$28:$A$38</c:f>
              <c:numCache>
                <c:formatCode>General</c:formatCode>
                <c:ptCount val="11"/>
                <c:pt idx="0">
                  <c:v>1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400</c:v>
                </c:pt>
                <c:pt idx="5">
                  <c:v>500</c:v>
                </c:pt>
                <c:pt idx="6">
                  <c:v>600</c:v>
                </c:pt>
                <c:pt idx="7">
                  <c:v>700</c:v>
                </c:pt>
                <c:pt idx="8">
                  <c:v>800</c:v>
                </c:pt>
                <c:pt idx="9">
                  <c:v>900</c:v>
                </c:pt>
                <c:pt idx="10">
                  <c:v>1000</c:v>
                </c:pt>
              </c:numCache>
            </c:numRef>
          </c:xVal>
          <c:yVal>
            <c:numRef>
              <c:f>rastrigin!$B$28:$B$38</c:f>
              <c:numCache>
                <c:formatCode>General</c:formatCode>
                <c:ptCount val="11"/>
                <c:pt idx="0">
                  <c:v>58.118124437103653</c:v>
                </c:pt>
                <c:pt idx="1">
                  <c:v>55.90431430250549</c:v>
                </c:pt>
                <c:pt idx="2">
                  <c:v>55.744205501392152</c:v>
                </c:pt>
                <c:pt idx="3">
                  <c:v>55.419823546412125</c:v>
                </c:pt>
                <c:pt idx="4">
                  <c:v>55.419823546412125</c:v>
                </c:pt>
                <c:pt idx="5">
                  <c:v>55.419823546412125</c:v>
                </c:pt>
                <c:pt idx="6">
                  <c:v>55.419823546412125</c:v>
                </c:pt>
                <c:pt idx="7">
                  <c:v>55.419823546412125</c:v>
                </c:pt>
                <c:pt idx="8">
                  <c:v>55.475978088174358</c:v>
                </c:pt>
                <c:pt idx="9">
                  <c:v>56.093569116308196</c:v>
                </c:pt>
                <c:pt idx="10">
                  <c:v>56.093569116308196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857-418C-A72A-794095E5DBCC}"/>
            </c:ext>
          </c:extLst>
        </c:ser>
        <c:ser>
          <c:idx val="4"/>
          <c:order val="3"/>
          <c:tx>
            <c:strRef>
              <c:f>rastrigin!$D$1</c:f>
              <c:strCache>
                <c:ptCount val="1"/>
                <c:pt idx="0">
                  <c:v>K=12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pPr>
              <a:solidFill>
                <a:schemeClr val="accent6"/>
              </a:solidFill>
              <a:ln>
                <a:solidFill>
                  <a:schemeClr val="accent6"/>
                </a:solidFill>
              </a:ln>
            </c:spPr>
          </c:marker>
          <c:xVal>
            <c:numRef>
              <c:f>rastrigin!$D$2:$D$12</c:f>
              <c:numCache>
                <c:formatCode>General</c:formatCode>
                <c:ptCount val="11"/>
                <c:pt idx="0">
                  <c:v>1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400</c:v>
                </c:pt>
                <c:pt idx="5">
                  <c:v>500</c:v>
                </c:pt>
                <c:pt idx="6">
                  <c:v>600</c:v>
                </c:pt>
                <c:pt idx="7">
                  <c:v>700</c:v>
                </c:pt>
                <c:pt idx="8">
                  <c:v>800</c:v>
                </c:pt>
                <c:pt idx="9">
                  <c:v>900</c:v>
                </c:pt>
                <c:pt idx="10">
                  <c:v>1000</c:v>
                </c:pt>
              </c:numCache>
            </c:numRef>
          </c:xVal>
          <c:yVal>
            <c:numRef>
              <c:f>rastrigin!$E$2:$E$12</c:f>
              <c:numCache>
                <c:formatCode>General</c:formatCode>
                <c:ptCount val="11"/>
                <c:pt idx="0">
                  <c:v>57.13091620603219</c:v>
                </c:pt>
                <c:pt idx="1">
                  <c:v>52.026291430400441</c:v>
                </c:pt>
                <c:pt idx="2">
                  <c:v>52.026291430400441</c:v>
                </c:pt>
                <c:pt idx="3">
                  <c:v>50.769701019211517</c:v>
                </c:pt>
                <c:pt idx="4">
                  <c:v>51.453543438531831</c:v>
                </c:pt>
                <c:pt idx="5">
                  <c:v>51.453543438531831</c:v>
                </c:pt>
                <c:pt idx="6">
                  <c:v>51.453543438531831</c:v>
                </c:pt>
                <c:pt idx="7">
                  <c:v>51.453543438531831</c:v>
                </c:pt>
                <c:pt idx="8">
                  <c:v>51.324600788847846</c:v>
                </c:pt>
                <c:pt idx="9">
                  <c:v>51.324600788847846</c:v>
                </c:pt>
                <c:pt idx="10">
                  <c:v>51.324600788847846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857-418C-A72A-794095E5DBCC}"/>
            </c:ext>
          </c:extLst>
        </c:ser>
        <c:ser>
          <c:idx val="5"/>
          <c:order val="4"/>
          <c:tx>
            <c:strRef>
              <c:f>rastrigin!$D$14</c:f>
              <c:strCache>
                <c:ptCount val="1"/>
                <c:pt idx="0">
                  <c:v>K=16</c:v>
                </c:pt>
              </c:strCache>
            </c:strRef>
          </c:tx>
          <c:spPr>
            <a:ln w="19050" cap="rnd">
              <a:solidFill>
                <a:schemeClr val="tx2"/>
              </a:solidFill>
              <a:round/>
            </a:ln>
            <a:effectLst/>
          </c:spPr>
          <c:marker>
            <c:spPr>
              <a:solidFill>
                <a:schemeClr val="tx2"/>
              </a:solidFill>
              <a:ln>
                <a:solidFill>
                  <a:schemeClr val="tx2"/>
                </a:solidFill>
              </a:ln>
            </c:spPr>
          </c:marker>
          <c:xVal>
            <c:numRef>
              <c:f>rastrigin!$D$15:$D$25</c:f>
              <c:numCache>
                <c:formatCode>General</c:formatCode>
                <c:ptCount val="11"/>
                <c:pt idx="0">
                  <c:v>1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400</c:v>
                </c:pt>
                <c:pt idx="5">
                  <c:v>500</c:v>
                </c:pt>
                <c:pt idx="6">
                  <c:v>600</c:v>
                </c:pt>
                <c:pt idx="7">
                  <c:v>700</c:v>
                </c:pt>
                <c:pt idx="8">
                  <c:v>800</c:v>
                </c:pt>
                <c:pt idx="9">
                  <c:v>900</c:v>
                </c:pt>
                <c:pt idx="10">
                  <c:v>1000</c:v>
                </c:pt>
              </c:numCache>
            </c:numRef>
          </c:xVal>
          <c:yVal>
            <c:numRef>
              <c:f>rastrigin!$E$15:$E$25</c:f>
              <c:numCache>
                <c:formatCode>General</c:formatCode>
                <c:ptCount val="11"/>
                <c:pt idx="0">
                  <c:v>58.419691673853556</c:v>
                </c:pt>
                <c:pt idx="1">
                  <c:v>53.186824322705107</c:v>
                </c:pt>
                <c:pt idx="2">
                  <c:v>52.398641138642361</c:v>
                </c:pt>
                <c:pt idx="3">
                  <c:v>52.398641138642361</c:v>
                </c:pt>
                <c:pt idx="4">
                  <c:v>51.019642719900858</c:v>
                </c:pt>
                <c:pt idx="5">
                  <c:v>51.038115548000484</c:v>
                </c:pt>
                <c:pt idx="6">
                  <c:v>50.890985484908562</c:v>
                </c:pt>
                <c:pt idx="7">
                  <c:v>50.890985484908562</c:v>
                </c:pt>
                <c:pt idx="8">
                  <c:v>50.890985484908562</c:v>
                </c:pt>
                <c:pt idx="9">
                  <c:v>50.892692201802099</c:v>
                </c:pt>
                <c:pt idx="10">
                  <c:v>50.892692201802099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6857-418C-A72A-794095E5DBCC}"/>
            </c:ext>
          </c:extLst>
        </c:ser>
        <c:ser>
          <c:idx val="0"/>
          <c:order val="5"/>
          <c:tx>
            <c:strRef>
              <c:f>rastrigin!$D$27</c:f>
              <c:strCache>
                <c:ptCount val="1"/>
                <c:pt idx="0">
                  <c:v>K=20</c:v>
                </c:pt>
              </c:strCache>
            </c:strRef>
          </c:tx>
          <c:spPr>
            <a:ln w="19050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00000"/>
              </a:solidFill>
              <a:ln w="9525">
                <a:solidFill>
                  <a:srgbClr val="C00000"/>
                </a:solidFill>
              </a:ln>
              <a:effectLst/>
            </c:spPr>
          </c:marker>
          <c:xVal>
            <c:numRef>
              <c:f>rastrigin!$D$28:$D$38</c:f>
              <c:numCache>
                <c:formatCode>General</c:formatCode>
                <c:ptCount val="11"/>
                <c:pt idx="0">
                  <c:v>1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400</c:v>
                </c:pt>
                <c:pt idx="5">
                  <c:v>500</c:v>
                </c:pt>
                <c:pt idx="6">
                  <c:v>600</c:v>
                </c:pt>
                <c:pt idx="7">
                  <c:v>700</c:v>
                </c:pt>
                <c:pt idx="8">
                  <c:v>800</c:v>
                </c:pt>
                <c:pt idx="9">
                  <c:v>900</c:v>
                </c:pt>
                <c:pt idx="10">
                  <c:v>1000</c:v>
                </c:pt>
              </c:numCache>
            </c:numRef>
          </c:xVal>
          <c:yVal>
            <c:numRef>
              <c:f>rastrigin!$E$28:$E$38</c:f>
              <c:numCache>
                <c:formatCode>General</c:formatCode>
                <c:ptCount val="11"/>
                <c:pt idx="0">
                  <c:v>58.094727724810667</c:v>
                </c:pt>
                <c:pt idx="1">
                  <c:v>48.425263760556419</c:v>
                </c:pt>
                <c:pt idx="2">
                  <c:v>48.632534135894886</c:v>
                </c:pt>
                <c:pt idx="3">
                  <c:v>48.632534135894886</c:v>
                </c:pt>
                <c:pt idx="4">
                  <c:v>48.632534135894886</c:v>
                </c:pt>
                <c:pt idx="5">
                  <c:v>48.632534135894886</c:v>
                </c:pt>
                <c:pt idx="6">
                  <c:v>48.632534135894886</c:v>
                </c:pt>
                <c:pt idx="7">
                  <c:v>48.632534135894886</c:v>
                </c:pt>
                <c:pt idx="8">
                  <c:v>48.632534135894886</c:v>
                </c:pt>
                <c:pt idx="9">
                  <c:v>48.632534135894886</c:v>
                </c:pt>
                <c:pt idx="10">
                  <c:v>48.632534135894886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857-418C-A72A-794095E5DB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43607616"/>
        <c:axId val="743598464"/>
      </c:scatterChart>
      <c:valAx>
        <c:axId val="743607616"/>
        <c:scaling>
          <c:orientation val="minMax"/>
          <c:max val="1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altLang="ja-JP" sz="1400"/>
                  <a:t>iteration</a:t>
                </a:r>
                <a:endParaRPr lang="ja-JP" altLang="en-US" sz="14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743598464"/>
        <c:crosses val="autoZero"/>
        <c:crossBetween val="midCat"/>
      </c:valAx>
      <c:valAx>
        <c:axId val="743598464"/>
        <c:scaling>
          <c:orientation val="minMax"/>
          <c:min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altLang="ja-JP" sz="1400"/>
                  <a:t>dist</a:t>
                </a:r>
                <a:endParaRPr lang="ja-JP" altLang="en-US" sz="14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743607616"/>
        <c:crosses val="autoZero"/>
        <c:crossBetween val="midCat"/>
      </c:valAx>
    </c:plotArea>
    <c:legend>
      <c:legendPos val="b"/>
      <c:layout/>
      <c:overlay val="0"/>
      <c:txPr>
        <a:bodyPr/>
        <a:lstStyle/>
        <a:p>
          <a:pPr>
            <a:defRPr sz="1200"/>
          </a:pPr>
          <a:endParaRPr lang="ja-JP"/>
        </a:p>
      </c:txPr>
    </c:legend>
    <c:plotVisOnly val="1"/>
    <c:dispBlanksAs val="gap"/>
    <c:showDLblsOverMax val="0"/>
  </c:chart>
  <c:spPr>
    <a:ln>
      <a:noFill/>
    </a:ln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1"/>
          <c:order val="0"/>
          <c:tx>
            <c:strRef>
              <c:f>'NSBA(seed01)'!$B$2</c:f>
              <c:strCache>
                <c:ptCount val="1"/>
                <c:pt idx="0">
                  <c:v>K=2</c:v>
                </c:pt>
              </c:strCache>
            </c:strRef>
          </c:tx>
          <c:xVal>
            <c:numRef>
              <c:f>'NSBA(seed01)'!$A$3:$A$13</c:f>
              <c:numCache>
                <c:formatCode>General</c:formatCode>
                <c:ptCount val="11"/>
                <c:pt idx="0">
                  <c:v>1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400</c:v>
                </c:pt>
                <c:pt idx="5">
                  <c:v>500</c:v>
                </c:pt>
                <c:pt idx="6">
                  <c:v>600</c:v>
                </c:pt>
                <c:pt idx="7">
                  <c:v>700</c:v>
                </c:pt>
                <c:pt idx="8">
                  <c:v>800</c:v>
                </c:pt>
                <c:pt idx="9">
                  <c:v>900</c:v>
                </c:pt>
                <c:pt idx="10">
                  <c:v>1000</c:v>
                </c:pt>
              </c:numCache>
            </c:numRef>
          </c:xVal>
          <c:yVal>
            <c:numRef>
              <c:f>'NSBA(seed01)'!$B$3:$B$13</c:f>
              <c:numCache>
                <c:formatCode>General</c:formatCode>
                <c:ptCount val="11"/>
                <c:pt idx="0">
                  <c:v>36.688737786454439</c:v>
                </c:pt>
                <c:pt idx="1">
                  <c:v>24.274040094395417</c:v>
                </c:pt>
                <c:pt idx="2">
                  <c:v>21.823428489103001</c:v>
                </c:pt>
                <c:pt idx="3">
                  <c:v>20.018926184683028</c:v>
                </c:pt>
                <c:pt idx="4">
                  <c:v>19.465279826300598</c:v>
                </c:pt>
                <c:pt idx="5">
                  <c:v>19.070504950985221</c:v>
                </c:pt>
                <c:pt idx="6">
                  <c:v>18.88311711317926</c:v>
                </c:pt>
                <c:pt idx="7">
                  <c:v>18.51121033476441</c:v>
                </c:pt>
                <c:pt idx="8">
                  <c:v>18.389327299990356</c:v>
                </c:pt>
                <c:pt idx="9">
                  <c:v>18.399326882042192</c:v>
                </c:pt>
                <c:pt idx="10">
                  <c:v>18.397701332879226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4A6-4FBF-A23F-2307CFD3F35E}"/>
            </c:ext>
          </c:extLst>
        </c:ser>
        <c:ser>
          <c:idx val="2"/>
          <c:order val="1"/>
          <c:tx>
            <c:strRef>
              <c:f>'NSBA(seed01)'!$B$15</c:f>
              <c:strCache>
                <c:ptCount val="1"/>
                <c:pt idx="0">
                  <c:v>K=4</c:v>
                </c:pt>
              </c:strCache>
            </c:strRef>
          </c:tx>
          <c:spPr>
            <a:ln w="19050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pPr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c:spPr>
          </c:marker>
          <c:xVal>
            <c:numRef>
              <c:f>'NSBA(seed01)'!$A$16:$A$26</c:f>
              <c:numCache>
                <c:formatCode>General</c:formatCode>
                <c:ptCount val="11"/>
                <c:pt idx="0">
                  <c:v>1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400</c:v>
                </c:pt>
                <c:pt idx="5">
                  <c:v>500</c:v>
                </c:pt>
                <c:pt idx="6">
                  <c:v>600</c:v>
                </c:pt>
                <c:pt idx="7">
                  <c:v>700</c:v>
                </c:pt>
                <c:pt idx="8">
                  <c:v>800</c:v>
                </c:pt>
                <c:pt idx="9">
                  <c:v>900</c:v>
                </c:pt>
                <c:pt idx="10">
                  <c:v>1000</c:v>
                </c:pt>
              </c:numCache>
            </c:numRef>
          </c:xVal>
          <c:yVal>
            <c:numRef>
              <c:f>'NSBA(seed01)'!$B$16:$B$26</c:f>
              <c:numCache>
                <c:formatCode>General</c:formatCode>
                <c:ptCount val="11"/>
                <c:pt idx="0">
                  <c:v>36.726575608999575</c:v>
                </c:pt>
                <c:pt idx="1">
                  <c:v>21.591730432002034</c:v>
                </c:pt>
                <c:pt idx="2">
                  <c:v>21.455028907200358</c:v>
                </c:pt>
                <c:pt idx="3">
                  <c:v>20.578127821354574</c:v>
                </c:pt>
                <c:pt idx="4">
                  <c:v>20.438997072111199</c:v>
                </c:pt>
                <c:pt idx="5">
                  <c:v>20.354941712395465</c:v>
                </c:pt>
                <c:pt idx="6">
                  <c:v>20.242584293873623</c:v>
                </c:pt>
                <c:pt idx="7">
                  <c:v>20.116626815255817</c:v>
                </c:pt>
                <c:pt idx="8">
                  <c:v>20.03689692238995</c:v>
                </c:pt>
                <c:pt idx="9">
                  <c:v>19.946692278934147</c:v>
                </c:pt>
                <c:pt idx="10">
                  <c:v>19.926025759327814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4A6-4FBF-A23F-2307CFD3F35E}"/>
            </c:ext>
          </c:extLst>
        </c:ser>
        <c:ser>
          <c:idx val="4"/>
          <c:order val="2"/>
          <c:tx>
            <c:strRef>
              <c:f>'NSBA(seed01)'!$B$28</c:f>
              <c:strCache>
                <c:ptCount val="1"/>
                <c:pt idx="0">
                  <c:v>K=8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xVal>
            <c:numRef>
              <c:f>'NSBA(seed01)'!$A$29:$A$39</c:f>
              <c:numCache>
                <c:formatCode>General</c:formatCode>
                <c:ptCount val="11"/>
                <c:pt idx="0">
                  <c:v>1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400</c:v>
                </c:pt>
                <c:pt idx="5">
                  <c:v>500</c:v>
                </c:pt>
                <c:pt idx="6">
                  <c:v>600</c:v>
                </c:pt>
                <c:pt idx="7">
                  <c:v>700</c:v>
                </c:pt>
                <c:pt idx="8">
                  <c:v>800</c:v>
                </c:pt>
                <c:pt idx="9">
                  <c:v>900</c:v>
                </c:pt>
                <c:pt idx="10">
                  <c:v>1000</c:v>
                </c:pt>
              </c:numCache>
            </c:numRef>
          </c:xVal>
          <c:yVal>
            <c:numRef>
              <c:f>'NSBA(seed01)'!$B$29:$B$39</c:f>
              <c:numCache>
                <c:formatCode>General</c:formatCode>
                <c:ptCount val="11"/>
                <c:pt idx="0">
                  <c:v>36.921479177188075</c:v>
                </c:pt>
                <c:pt idx="1">
                  <c:v>26.038142754898495</c:v>
                </c:pt>
                <c:pt idx="2">
                  <c:v>25.216673150068004</c:v>
                </c:pt>
                <c:pt idx="3">
                  <c:v>23.747188581268045</c:v>
                </c:pt>
                <c:pt idx="4">
                  <c:v>23.573544533779451</c:v>
                </c:pt>
                <c:pt idx="5">
                  <c:v>23.473161392361508</c:v>
                </c:pt>
                <c:pt idx="6">
                  <c:v>23.361842884897055</c:v>
                </c:pt>
                <c:pt idx="7">
                  <c:v>23.319713510945771</c:v>
                </c:pt>
                <c:pt idx="8">
                  <c:v>23.228792164934742</c:v>
                </c:pt>
                <c:pt idx="9">
                  <c:v>23.123521805858157</c:v>
                </c:pt>
                <c:pt idx="10">
                  <c:v>22.929029074868996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4A6-4FBF-A23F-2307CFD3F35E}"/>
            </c:ext>
          </c:extLst>
        </c:ser>
        <c:ser>
          <c:idx val="5"/>
          <c:order val="3"/>
          <c:tx>
            <c:strRef>
              <c:f>'NSBA(seed01)'!$K$2</c:f>
              <c:strCache>
                <c:ptCount val="1"/>
                <c:pt idx="0">
                  <c:v>K=12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pPr>
              <a:solidFill>
                <a:schemeClr val="accent6"/>
              </a:solidFill>
              <a:ln>
                <a:solidFill>
                  <a:schemeClr val="accent6"/>
                </a:solidFill>
              </a:ln>
            </c:spPr>
          </c:marker>
          <c:xVal>
            <c:numRef>
              <c:f>'NSBA(seed01)'!$J$3:$J$13</c:f>
              <c:numCache>
                <c:formatCode>General</c:formatCode>
                <c:ptCount val="11"/>
                <c:pt idx="0">
                  <c:v>1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400</c:v>
                </c:pt>
                <c:pt idx="5">
                  <c:v>500</c:v>
                </c:pt>
                <c:pt idx="6">
                  <c:v>600</c:v>
                </c:pt>
                <c:pt idx="7">
                  <c:v>700</c:v>
                </c:pt>
                <c:pt idx="8">
                  <c:v>800</c:v>
                </c:pt>
                <c:pt idx="9">
                  <c:v>900</c:v>
                </c:pt>
                <c:pt idx="10">
                  <c:v>1000</c:v>
                </c:pt>
              </c:numCache>
            </c:numRef>
          </c:xVal>
          <c:yVal>
            <c:numRef>
              <c:f>'NSBA(seed01)'!$K$3:$K$13</c:f>
              <c:numCache>
                <c:formatCode>General</c:formatCode>
                <c:ptCount val="11"/>
                <c:pt idx="0">
                  <c:v>37.017534192257948</c:v>
                </c:pt>
                <c:pt idx="1">
                  <c:v>25.77631670455952</c:v>
                </c:pt>
                <c:pt idx="2">
                  <c:v>24.663384565029006</c:v>
                </c:pt>
                <c:pt idx="3">
                  <c:v>23.231940281492367</c:v>
                </c:pt>
                <c:pt idx="4">
                  <c:v>23.693976607784979</c:v>
                </c:pt>
                <c:pt idx="5">
                  <c:v>23.566564848562965</c:v>
                </c:pt>
                <c:pt idx="6">
                  <c:v>23.342153750494955</c:v>
                </c:pt>
                <c:pt idx="7">
                  <c:v>23.333305548638489</c:v>
                </c:pt>
                <c:pt idx="8">
                  <c:v>23.156497245821267</c:v>
                </c:pt>
                <c:pt idx="9">
                  <c:v>23.074809748411898</c:v>
                </c:pt>
                <c:pt idx="10">
                  <c:v>22.376315389912921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B4A6-4FBF-A23F-2307CFD3F35E}"/>
            </c:ext>
          </c:extLst>
        </c:ser>
        <c:ser>
          <c:idx val="0"/>
          <c:order val="4"/>
          <c:tx>
            <c:strRef>
              <c:f>'NSBA(seed01)'!$K$15</c:f>
              <c:strCache>
                <c:ptCount val="1"/>
                <c:pt idx="0">
                  <c:v>K=16</c:v>
                </c:pt>
              </c:strCache>
            </c:strRef>
          </c:tx>
          <c:spPr>
            <a:ln w="19050" cap="rnd">
              <a:solidFill>
                <a:schemeClr val="tx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2"/>
              </a:solidFill>
              <a:ln w="9525">
                <a:solidFill>
                  <a:schemeClr val="tx2"/>
                </a:solidFill>
              </a:ln>
              <a:effectLst/>
            </c:spPr>
          </c:marker>
          <c:xVal>
            <c:numRef>
              <c:f>'NSBA(seed01)'!$J$16:$J$26</c:f>
              <c:numCache>
                <c:formatCode>General</c:formatCode>
                <c:ptCount val="11"/>
                <c:pt idx="0">
                  <c:v>1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400</c:v>
                </c:pt>
                <c:pt idx="5">
                  <c:v>500</c:v>
                </c:pt>
                <c:pt idx="6">
                  <c:v>600</c:v>
                </c:pt>
                <c:pt idx="7">
                  <c:v>700</c:v>
                </c:pt>
                <c:pt idx="8">
                  <c:v>800</c:v>
                </c:pt>
                <c:pt idx="9">
                  <c:v>900</c:v>
                </c:pt>
                <c:pt idx="10">
                  <c:v>1000</c:v>
                </c:pt>
              </c:numCache>
            </c:numRef>
          </c:xVal>
          <c:yVal>
            <c:numRef>
              <c:f>'NSBA(seed01)'!$K$16:$K$26</c:f>
              <c:numCache>
                <c:formatCode>General</c:formatCode>
                <c:ptCount val="11"/>
                <c:pt idx="0">
                  <c:v>37.067608278255804</c:v>
                </c:pt>
                <c:pt idx="1">
                  <c:v>25.903011451192292</c:v>
                </c:pt>
                <c:pt idx="2">
                  <c:v>24.9835273614305</c:v>
                </c:pt>
                <c:pt idx="3">
                  <c:v>23.609045670173305</c:v>
                </c:pt>
                <c:pt idx="4">
                  <c:v>23.983178612869512</c:v>
                </c:pt>
                <c:pt idx="5">
                  <c:v>23.918185645284222</c:v>
                </c:pt>
                <c:pt idx="6">
                  <c:v>23.729177065053104</c:v>
                </c:pt>
                <c:pt idx="7">
                  <c:v>23.682704207050747</c:v>
                </c:pt>
                <c:pt idx="8">
                  <c:v>23.510056672421289</c:v>
                </c:pt>
                <c:pt idx="9">
                  <c:v>23.28995663293108</c:v>
                </c:pt>
                <c:pt idx="10">
                  <c:v>22.553689383091466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B4A6-4FBF-A23F-2307CFD3F35E}"/>
            </c:ext>
          </c:extLst>
        </c:ser>
        <c:ser>
          <c:idx val="3"/>
          <c:order val="5"/>
          <c:tx>
            <c:strRef>
              <c:f>'NSBA(seed01)'!$K$28</c:f>
              <c:strCache>
                <c:ptCount val="1"/>
                <c:pt idx="0">
                  <c:v>K=20</c:v>
                </c:pt>
              </c:strCache>
            </c:strRef>
          </c:tx>
          <c:spPr>
            <a:ln w="19050" cap="rnd">
              <a:solidFill>
                <a:srgbClr val="C00000"/>
              </a:solidFill>
              <a:round/>
            </a:ln>
            <a:effectLst/>
          </c:spPr>
          <c:marker>
            <c:spPr>
              <a:solidFill>
                <a:srgbClr val="C00000"/>
              </a:solidFill>
              <a:ln>
                <a:solidFill>
                  <a:srgbClr val="C00000"/>
                </a:solidFill>
              </a:ln>
            </c:spPr>
          </c:marker>
          <c:xVal>
            <c:numRef>
              <c:f>'NSBA(seed01)'!$J$29:$J$39</c:f>
              <c:numCache>
                <c:formatCode>General</c:formatCode>
                <c:ptCount val="11"/>
                <c:pt idx="0">
                  <c:v>1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400</c:v>
                </c:pt>
                <c:pt idx="5">
                  <c:v>500</c:v>
                </c:pt>
                <c:pt idx="6">
                  <c:v>600</c:v>
                </c:pt>
                <c:pt idx="7">
                  <c:v>700</c:v>
                </c:pt>
                <c:pt idx="8">
                  <c:v>800</c:v>
                </c:pt>
                <c:pt idx="9">
                  <c:v>900</c:v>
                </c:pt>
                <c:pt idx="10">
                  <c:v>1000</c:v>
                </c:pt>
              </c:numCache>
            </c:numRef>
          </c:xVal>
          <c:yVal>
            <c:numRef>
              <c:f>'NSBA(seed01)'!$K$29:$K$39</c:f>
              <c:numCache>
                <c:formatCode>General</c:formatCode>
                <c:ptCount val="11"/>
                <c:pt idx="0">
                  <c:v>37.105499768611786</c:v>
                </c:pt>
                <c:pt idx="1">
                  <c:v>23.889407800982777</c:v>
                </c:pt>
                <c:pt idx="2">
                  <c:v>22.899958351079878</c:v>
                </c:pt>
                <c:pt idx="3">
                  <c:v>22.430215792445679</c:v>
                </c:pt>
                <c:pt idx="4">
                  <c:v>21.417823371888275</c:v>
                </c:pt>
                <c:pt idx="5">
                  <c:v>21.240152852454205</c:v>
                </c:pt>
                <c:pt idx="6">
                  <c:v>20.983570967525086</c:v>
                </c:pt>
                <c:pt idx="7">
                  <c:v>20.979225754222998</c:v>
                </c:pt>
                <c:pt idx="8">
                  <c:v>20.903916482670933</c:v>
                </c:pt>
                <c:pt idx="9">
                  <c:v>20.570796916223895</c:v>
                </c:pt>
                <c:pt idx="10">
                  <c:v>20.311655016970153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B4A6-4FBF-A23F-2307CFD3F3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95558704"/>
        <c:axId val="1495557040"/>
      </c:scatterChart>
      <c:valAx>
        <c:axId val="1495558704"/>
        <c:scaling>
          <c:orientation val="minMax"/>
          <c:max val="1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altLang="ja-JP" sz="1400"/>
                  <a:t>iteration</a:t>
                </a:r>
                <a:endParaRPr lang="ja-JP" altLang="en-US" sz="14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495557040"/>
        <c:crosses val="autoZero"/>
        <c:crossBetween val="midCat"/>
      </c:valAx>
      <c:valAx>
        <c:axId val="1495557040"/>
        <c:scaling>
          <c:orientation val="minMax"/>
          <c:max val="40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altLang="ja-JP" sz="1400"/>
                  <a:t>dist</a:t>
                </a:r>
                <a:endParaRPr lang="ja-JP" altLang="en-US" sz="14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495558704"/>
        <c:crosses val="autoZero"/>
        <c:crossBetween val="midCat"/>
      </c:valAx>
    </c:plotArea>
    <c:legend>
      <c:legendPos val="b"/>
      <c:layout/>
      <c:overlay val="0"/>
      <c:txPr>
        <a:bodyPr/>
        <a:lstStyle/>
        <a:p>
          <a:pPr>
            <a:defRPr sz="1200"/>
          </a:pPr>
          <a:endParaRPr lang="ja-JP"/>
        </a:p>
      </c:txPr>
    </c:legend>
    <c:plotVisOnly val="1"/>
    <c:dispBlanksAs val="gap"/>
    <c:showDLblsOverMax val="0"/>
  </c:chart>
  <c:spPr>
    <a:ln>
      <a:noFill/>
    </a:ln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C7CC76-6DEC-420F-9D52-039E5176D3BC}" type="datetimeFigureOut">
              <a:rPr kumimoji="1" lang="ja-JP" altLang="en-US" smtClean="0"/>
              <a:t>2018/5/12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47E9D3-F88F-4434-94A0-F5925BE9A0C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05282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D15564-A848-4273-B4FB-3963DEC3837D}" type="datetimeFigureOut">
              <a:rPr kumimoji="1" lang="ja-JP" altLang="en-US" smtClean="0"/>
              <a:t>2018/5/12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C1E597-8CB9-43D5-908D-17CFD85494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4253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1E597-8CB9-43D5-908D-17CFD8549411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6068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D40D3-A8DF-482D-8C27-5D4C46968E34}" type="datetime1">
              <a:rPr kumimoji="1" lang="ja-JP" altLang="en-US" smtClean="0"/>
              <a:t>2018/5/12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0716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289539"/>
            <a:ext cx="7886700" cy="4890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2018/5/12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ホームベース 6"/>
          <p:cNvSpPr/>
          <p:nvPr userDrawn="1"/>
        </p:nvSpPr>
        <p:spPr>
          <a:xfrm>
            <a:off x="-2" y="0"/>
            <a:ext cx="9144002" cy="1101969"/>
          </a:xfrm>
          <a:prstGeom prst="homePlate">
            <a:avLst/>
          </a:prstGeom>
          <a:solidFill>
            <a:srgbClr val="00B050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31" y="64482"/>
            <a:ext cx="9102969" cy="1101969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9965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882F1-CE17-4A04-BAE6-B32352300D02}" type="datetime1">
              <a:rPr kumimoji="1" lang="ja-JP" altLang="en-US" smtClean="0"/>
              <a:t>2018/5/12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78236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5B699-F472-47D0-8627-507E3CB63651}" type="datetime1">
              <a:rPr kumimoji="1" lang="ja-JP" altLang="en-US" smtClean="0"/>
              <a:t>2018/5/12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30164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2615B-D6F5-45B4-B6EC-28C425354CBD}" type="datetime1">
              <a:rPr kumimoji="1" lang="ja-JP" altLang="en-US" smtClean="0"/>
              <a:t>2018/5/12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95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5C08D-7854-4B4D-A5C3-13A48D33DB57}" type="datetime1">
              <a:rPr kumimoji="1" lang="ja-JP" altLang="en-US" smtClean="0"/>
              <a:t>2018/5/12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4559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5BAB0-9F72-4CEB-B103-100DA68D3527}" type="datetime1">
              <a:rPr kumimoji="1" lang="ja-JP" altLang="en-US" smtClean="0"/>
              <a:t>2018/5/12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52837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AD745-F95A-4CFC-84C3-B2B251B33214}" type="datetime1">
              <a:rPr kumimoji="1" lang="ja-JP" altLang="en-US" smtClean="0"/>
              <a:t>2018/5/12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53365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96749-BD6D-46FB-A713-63F70978841F}" type="datetime1">
              <a:rPr kumimoji="1" lang="ja-JP" altLang="en-US" smtClean="0"/>
              <a:t>2018/5/12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74112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4C400-ED6B-4797-A55B-5ADF8CC34BE6}" type="datetime1">
              <a:rPr kumimoji="1" lang="ja-JP" altLang="en-US" smtClean="0"/>
              <a:t>2018/5/12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93616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90120-B186-4230-BA6C-B0F653248509}" type="datetime1">
              <a:rPr kumimoji="1" lang="ja-JP" altLang="en-US" smtClean="0"/>
              <a:t>2018/5/12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8074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0754" y="64482"/>
            <a:ext cx="6043246" cy="1101969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289539"/>
            <a:ext cx="7886700" cy="4890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2018/5/12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ホームベース 6"/>
          <p:cNvSpPr/>
          <p:nvPr userDrawn="1"/>
        </p:nvSpPr>
        <p:spPr>
          <a:xfrm>
            <a:off x="0" y="0"/>
            <a:ext cx="3028950" cy="1101969"/>
          </a:xfrm>
          <a:prstGeom prst="homePlate">
            <a:avLst/>
          </a:prstGeom>
          <a:solidFill>
            <a:srgbClr val="0070C0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5875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D40D3-A8DF-482D-8C27-5D4C46968E34}" type="datetime1">
              <a:rPr kumimoji="1" lang="ja-JP" altLang="en-US" smtClean="0"/>
              <a:t>2018/5/12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9585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2018/5/12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3247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882F1-CE17-4A04-BAE6-B32352300D02}" type="datetime1">
              <a:rPr kumimoji="1" lang="ja-JP" altLang="en-US" smtClean="0"/>
              <a:t>2018/5/12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12190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5B699-F472-47D0-8627-507E3CB63651}" type="datetime1">
              <a:rPr kumimoji="1" lang="ja-JP" altLang="en-US" smtClean="0"/>
              <a:t>2018/5/12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82035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2615B-D6F5-45B4-B6EC-28C425354CBD}" type="datetime1">
              <a:rPr kumimoji="1" lang="ja-JP" altLang="en-US" smtClean="0"/>
              <a:t>2018/5/12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5730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5C08D-7854-4B4D-A5C3-13A48D33DB57}" type="datetime1">
              <a:rPr kumimoji="1" lang="ja-JP" altLang="en-US" smtClean="0"/>
              <a:t>2018/5/12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177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5BAB0-9F72-4CEB-B103-100DA68D3527}" type="datetime1">
              <a:rPr kumimoji="1" lang="ja-JP" altLang="en-US" smtClean="0"/>
              <a:t>2018/5/12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43311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AD745-F95A-4CFC-84C3-B2B251B33214}" type="datetime1">
              <a:rPr kumimoji="1" lang="ja-JP" altLang="en-US" smtClean="0"/>
              <a:t>2018/5/12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21155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96749-BD6D-46FB-A713-63F70978841F}" type="datetime1">
              <a:rPr kumimoji="1" lang="ja-JP" altLang="en-US" smtClean="0"/>
              <a:t>2018/5/12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48130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4C400-ED6B-4797-A55B-5ADF8CC34BE6}" type="datetime1">
              <a:rPr kumimoji="1" lang="ja-JP" altLang="en-US" smtClean="0"/>
              <a:t>2018/5/12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3853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0754" y="64482"/>
            <a:ext cx="6043246" cy="1101969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289539"/>
            <a:ext cx="7886700" cy="4890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2018/5/12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ホームベース 6"/>
          <p:cNvSpPr/>
          <p:nvPr userDrawn="1"/>
        </p:nvSpPr>
        <p:spPr>
          <a:xfrm>
            <a:off x="0" y="0"/>
            <a:ext cx="3028950" cy="1101969"/>
          </a:xfrm>
          <a:prstGeom prst="homePlate">
            <a:avLst/>
          </a:prstGeom>
          <a:solidFill>
            <a:srgbClr val="C00000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7056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90120-B186-4230-BA6C-B0F653248509}" type="datetime1">
              <a:rPr kumimoji="1" lang="ja-JP" altLang="en-US" smtClean="0"/>
              <a:t>2018/5/12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21094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D40D3-A8DF-482D-8C27-5D4C46968E34}" type="datetime1">
              <a:rPr kumimoji="1" lang="ja-JP" altLang="en-US" smtClean="0"/>
              <a:t>2018/5/12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37518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2018/5/12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45011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882F1-CE17-4A04-BAE6-B32352300D02}" type="datetime1">
              <a:rPr kumimoji="1" lang="ja-JP" altLang="en-US" smtClean="0"/>
              <a:t>2018/5/12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96843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5B699-F472-47D0-8627-507E3CB63651}" type="datetime1">
              <a:rPr kumimoji="1" lang="ja-JP" altLang="en-US" smtClean="0"/>
              <a:t>2018/5/12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29993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2615B-D6F5-45B4-B6EC-28C425354CBD}" type="datetime1">
              <a:rPr kumimoji="1" lang="ja-JP" altLang="en-US" smtClean="0"/>
              <a:t>2018/5/12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9938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5C08D-7854-4B4D-A5C3-13A48D33DB57}" type="datetime1">
              <a:rPr kumimoji="1" lang="ja-JP" altLang="en-US" smtClean="0"/>
              <a:t>2018/5/12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290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5BAB0-9F72-4CEB-B103-100DA68D3527}" type="datetime1">
              <a:rPr kumimoji="1" lang="ja-JP" altLang="en-US" smtClean="0"/>
              <a:t>2018/5/12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54010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AD745-F95A-4CFC-84C3-B2B251B33214}" type="datetime1">
              <a:rPr kumimoji="1" lang="ja-JP" altLang="en-US" smtClean="0"/>
              <a:t>2018/5/12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25416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96749-BD6D-46FB-A713-63F70978841F}" type="datetime1">
              <a:rPr kumimoji="1" lang="ja-JP" altLang="en-US" smtClean="0"/>
              <a:t>2018/5/12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396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0754" y="64482"/>
            <a:ext cx="6043246" cy="1101969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289539"/>
            <a:ext cx="7886700" cy="4890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2018/5/12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ホームベース 6"/>
          <p:cNvSpPr/>
          <p:nvPr userDrawn="1"/>
        </p:nvSpPr>
        <p:spPr>
          <a:xfrm>
            <a:off x="0" y="0"/>
            <a:ext cx="3028950" cy="1101969"/>
          </a:xfrm>
          <a:prstGeom prst="homePlate">
            <a:avLst/>
          </a:prstGeom>
          <a:solidFill>
            <a:srgbClr val="00B050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3461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4C400-ED6B-4797-A55B-5ADF8CC34BE6}" type="datetime1">
              <a:rPr kumimoji="1" lang="ja-JP" altLang="en-US" smtClean="0"/>
              <a:t>2018/5/12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7209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90120-B186-4230-BA6C-B0F653248509}" type="datetime1">
              <a:rPr kumimoji="1" lang="ja-JP" altLang="en-US" smtClean="0"/>
              <a:t>2018/5/12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07922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D40D3-A8DF-482D-8C27-5D4C46968E34}" type="datetime1">
              <a:rPr kumimoji="1" lang="ja-JP" altLang="en-US" smtClean="0"/>
              <a:t>2018/5/12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58247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2018/5/12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78079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882F1-CE17-4A04-BAE6-B32352300D02}" type="datetime1">
              <a:rPr kumimoji="1" lang="ja-JP" altLang="en-US" smtClean="0"/>
              <a:t>2018/5/12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13735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5B699-F472-47D0-8627-507E3CB63651}" type="datetime1">
              <a:rPr kumimoji="1" lang="ja-JP" altLang="en-US" smtClean="0"/>
              <a:t>2018/5/12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988949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2615B-D6F5-45B4-B6EC-28C425354CBD}" type="datetime1">
              <a:rPr kumimoji="1" lang="ja-JP" altLang="en-US" smtClean="0"/>
              <a:t>2018/5/12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2426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5C08D-7854-4B4D-A5C3-13A48D33DB57}" type="datetime1">
              <a:rPr kumimoji="1" lang="ja-JP" altLang="en-US" smtClean="0"/>
              <a:t>2018/5/12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8149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5BAB0-9F72-4CEB-B103-100DA68D3527}" type="datetime1">
              <a:rPr kumimoji="1" lang="ja-JP" altLang="en-US" smtClean="0"/>
              <a:t>2018/5/12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401328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AD745-F95A-4CFC-84C3-B2B251B33214}" type="datetime1">
              <a:rPr kumimoji="1" lang="ja-JP" altLang="en-US" smtClean="0"/>
              <a:t>2018/5/12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2320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289539"/>
            <a:ext cx="7886700" cy="4890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2018/5/12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ホームベース 6"/>
          <p:cNvSpPr/>
          <p:nvPr userDrawn="1"/>
        </p:nvSpPr>
        <p:spPr>
          <a:xfrm>
            <a:off x="-2" y="0"/>
            <a:ext cx="6330463" cy="1101969"/>
          </a:xfrm>
          <a:prstGeom prst="homePlate">
            <a:avLst/>
          </a:prstGeom>
          <a:solidFill>
            <a:srgbClr val="0070C0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31" y="64482"/>
            <a:ext cx="9102969" cy="1101969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970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96749-BD6D-46FB-A713-63F70978841F}" type="datetime1">
              <a:rPr kumimoji="1" lang="ja-JP" altLang="en-US" smtClean="0"/>
              <a:t>2018/5/12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92926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4C400-ED6B-4797-A55B-5ADF8CC34BE6}" type="datetime1">
              <a:rPr kumimoji="1" lang="ja-JP" altLang="en-US" smtClean="0"/>
              <a:t>2018/5/12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691522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90120-B186-4230-BA6C-B0F653248509}" type="datetime1">
              <a:rPr kumimoji="1" lang="ja-JP" altLang="en-US" smtClean="0"/>
              <a:t>2018/5/12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7608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289539"/>
            <a:ext cx="7886700" cy="4890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2018/5/12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ホームベース 6"/>
          <p:cNvSpPr/>
          <p:nvPr userDrawn="1"/>
        </p:nvSpPr>
        <p:spPr>
          <a:xfrm>
            <a:off x="-2" y="0"/>
            <a:ext cx="6330463" cy="1101969"/>
          </a:xfrm>
          <a:prstGeom prst="homePlate">
            <a:avLst/>
          </a:prstGeom>
          <a:solidFill>
            <a:srgbClr val="C00000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31" y="64482"/>
            <a:ext cx="9102969" cy="1101969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4168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289539"/>
            <a:ext cx="7886700" cy="4890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2018/5/12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ホームベース 6"/>
          <p:cNvSpPr/>
          <p:nvPr userDrawn="1"/>
        </p:nvSpPr>
        <p:spPr>
          <a:xfrm>
            <a:off x="-2" y="0"/>
            <a:ext cx="6330463" cy="1101969"/>
          </a:xfrm>
          <a:prstGeom prst="homePlate">
            <a:avLst/>
          </a:prstGeom>
          <a:solidFill>
            <a:srgbClr val="00B050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31" y="64482"/>
            <a:ext cx="9102969" cy="1101969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770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289539"/>
            <a:ext cx="7886700" cy="4890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2018/5/12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ホームベース 6"/>
          <p:cNvSpPr/>
          <p:nvPr userDrawn="1"/>
        </p:nvSpPr>
        <p:spPr>
          <a:xfrm>
            <a:off x="-2" y="0"/>
            <a:ext cx="9144002" cy="1101969"/>
          </a:xfrm>
          <a:prstGeom prst="homePlate">
            <a:avLst/>
          </a:prstGeom>
          <a:solidFill>
            <a:srgbClr val="0070C0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31" y="64482"/>
            <a:ext cx="9102969" cy="1101969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5742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289539"/>
            <a:ext cx="7886700" cy="4890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2018/5/12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ホームベース 6"/>
          <p:cNvSpPr/>
          <p:nvPr userDrawn="1"/>
        </p:nvSpPr>
        <p:spPr>
          <a:xfrm>
            <a:off x="-2" y="0"/>
            <a:ext cx="9144002" cy="1101969"/>
          </a:xfrm>
          <a:prstGeom prst="homePlate">
            <a:avLst/>
          </a:prstGeom>
          <a:solidFill>
            <a:srgbClr val="C00000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31" y="64482"/>
            <a:ext cx="9102969" cy="1101969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215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BD211E14-6482-45AE-9634-D1C3A314DC68}" type="datetime1">
              <a:rPr lang="ja-JP" altLang="en-US" smtClean="0"/>
              <a:pPr/>
              <a:t>2018/5/12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E2CF13C1-FE9C-4094-ADF4-C8AE6999A6FB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28413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84" r:id="rId3"/>
    <p:sldLayoutId id="2147483785" r:id="rId4"/>
    <p:sldLayoutId id="2147483783" r:id="rId5"/>
    <p:sldLayoutId id="2147483780" r:id="rId6"/>
    <p:sldLayoutId id="2147483782" r:id="rId7"/>
    <p:sldLayoutId id="2147483786" r:id="rId8"/>
    <p:sldLayoutId id="2147483787" r:id="rId9"/>
    <p:sldLayoutId id="2147483788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b="1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kumimoji="1" sz="21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5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D211E14-6482-45AE-9634-D1C3A314DC68}" type="datetime1">
              <a:rPr kumimoji="1" lang="ja-JP" altLang="en-US" smtClean="0"/>
              <a:t>2018/5/12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9596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D211E14-6482-45AE-9634-D1C3A314DC68}" type="datetime1">
              <a:rPr kumimoji="1" lang="ja-JP" altLang="en-US" smtClean="0"/>
              <a:t>2018/5/12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350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D211E14-6482-45AE-9634-D1C3A314DC68}" type="datetime1">
              <a:rPr kumimoji="1" lang="ja-JP" altLang="en-US" smtClean="0"/>
              <a:t>2018/5/12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2218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0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0.png"/><Relationship Id="rId5" Type="http://schemas.openxmlformats.org/officeDocument/2006/relationships/image" Target="../media/image90.png"/><Relationship Id="rId10" Type="http://schemas.openxmlformats.org/officeDocument/2006/relationships/image" Target="../media/image14.png"/><Relationship Id="rId4" Type="http://schemas.openxmlformats.org/officeDocument/2006/relationships/image" Target="../media/image80.png"/><Relationship Id="rId9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2.png"/><Relationship Id="rId3" Type="http://schemas.openxmlformats.org/officeDocument/2006/relationships/image" Target="../media/image80.png"/><Relationship Id="rId7" Type="http://schemas.openxmlformats.org/officeDocument/2006/relationships/image" Target="../media/image19.png"/><Relationship Id="rId12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14.png"/><Relationship Id="rId5" Type="http://schemas.openxmlformats.org/officeDocument/2006/relationships/image" Target="../media/image17.png"/><Relationship Id="rId10" Type="http://schemas.openxmlformats.org/officeDocument/2006/relationships/image" Target="../media/image13.png"/><Relationship Id="rId4" Type="http://schemas.openxmlformats.org/officeDocument/2006/relationships/image" Target="../media/image90.png"/><Relationship Id="rId9" Type="http://schemas.openxmlformats.org/officeDocument/2006/relationships/image" Target="../media/image10.png"/><Relationship Id="rId1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80.png"/><Relationship Id="rId7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80.png"/><Relationship Id="rId7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90.png"/><Relationship Id="rId9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1</a:t>
            </a:fld>
            <a:endParaRPr kumimoji="1" lang="ja-JP" altLang="en-US" sz="140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090314" y="64477"/>
            <a:ext cx="39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進捗報告　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岩瀬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拓哉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2018/5/15(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火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 smtClean="0">
                <a:solidFill>
                  <a:schemeClr val="bg1"/>
                </a:solidFill>
              </a:rPr>
              <a:t>やったこ</a:t>
            </a:r>
            <a:r>
              <a:rPr lang="ja-JP" altLang="en-US" sz="4000" b="1" dirty="0">
                <a:solidFill>
                  <a:schemeClr val="bg1"/>
                </a:solidFill>
              </a:rPr>
              <a:t>と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コンテンツ プレースホルダー 3"/>
          <p:cNvSpPr txBox="1">
            <a:spLocks/>
          </p:cNvSpPr>
          <p:nvPr/>
        </p:nvSpPr>
        <p:spPr>
          <a:xfrm>
            <a:off x="786245" y="1441939"/>
            <a:ext cx="7886700" cy="489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Wingdings 2" pitchFamily="18" charset="2"/>
              <a:buChar char=""/>
              <a:defRPr kumimoji="1" sz="21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kumimoji="1" sz="15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kumimoji="1" sz="135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kumimoji="1" sz="135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n-US" altLang="ja-JP" sz="2800" dirty="0" smtClean="0"/>
              <a:t>&lt;</a:t>
            </a:r>
            <a:r>
              <a:rPr lang="ja-JP" altLang="en-US" sz="2800" dirty="0"/>
              <a:t>前回</a:t>
            </a:r>
            <a:r>
              <a:rPr lang="ja-JP" altLang="en-US" sz="2800" dirty="0" smtClean="0"/>
              <a:t>の問題点</a:t>
            </a:r>
            <a:r>
              <a:rPr lang="en-US" altLang="ja-JP" sz="2800" dirty="0" smtClean="0"/>
              <a:t>&gt;</a:t>
            </a:r>
            <a:br>
              <a:rPr lang="en-US" altLang="ja-JP" sz="2800" dirty="0" smtClean="0"/>
            </a:br>
            <a:endParaRPr lang="en-US" altLang="ja-JP" sz="1200" dirty="0" smtClean="0"/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2400" dirty="0" smtClean="0">
                <a:solidFill>
                  <a:schemeClr val="bg1">
                    <a:lumMod val="75000"/>
                  </a:schemeClr>
                </a:solidFill>
              </a:rPr>
              <a:t>個体が局所解を捕捉したとしても，移動後の解の評価値が良ければ必ず更新（</a:t>
            </a:r>
            <a:r>
              <a:rPr lang="en-US" altLang="ja-JP" sz="2400" dirty="0" smtClean="0">
                <a:solidFill>
                  <a:schemeClr val="bg1">
                    <a:lumMod val="75000"/>
                  </a:schemeClr>
                </a:solidFill>
              </a:rPr>
              <a:t>STEP3</a:t>
            </a:r>
            <a:r>
              <a:rPr lang="ja-JP" altLang="en-US" sz="2400" dirty="0" smtClean="0">
                <a:solidFill>
                  <a:schemeClr val="bg1">
                    <a:lumMod val="75000"/>
                  </a:schemeClr>
                </a:solidFill>
              </a:rPr>
              <a:t>が原因）</a:t>
            </a:r>
            <a:endParaRPr lang="en-US" altLang="ja-JP" sz="24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Font typeface="Wingdings 2" pitchFamily="18" charset="2"/>
              <a:buNone/>
            </a:pPr>
            <a:r>
              <a:rPr lang="ja-JP" altLang="en-US" sz="2400" b="1" dirty="0" smtClean="0">
                <a:solidFill>
                  <a:srgbClr val="FF0000"/>
                </a:solidFill>
              </a:rPr>
              <a:t>→ ランダムに個体生成無し</a:t>
            </a:r>
            <a:endParaRPr lang="en-US" altLang="ja-JP" sz="2400" b="1" dirty="0" smtClean="0">
              <a:solidFill>
                <a:srgbClr val="FF0000"/>
              </a:solidFill>
            </a:endParaRPr>
          </a:p>
          <a:p>
            <a:pPr marL="0" indent="0">
              <a:buFont typeface="Wingdings 2" pitchFamily="18" charset="2"/>
              <a:buNone/>
            </a:pPr>
            <a:endParaRPr lang="en-US" altLang="ja-JP" sz="2400" b="1" dirty="0" smtClean="0"/>
          </a:p>
          <a:p>
            <a:pPr marL="0" indent="0">
              <a:buFont typeface="Wingdings 2" pitchFamily="18" charset="2"/>
              <a:buNone/>
            </a:pPr>
            <a:r>
              <a:rPr lang="en-US" altLang="ja-JP" sz="2800" dirty="0"/>
              <a:t>&lt;</a:t>
            </a:r>
            <a:r>
              <a:rPr lang="ja-JP" altLang="en-US" sz="2800" dirty="0" smtClean="0"/>
              <a:t>やったこと</a:t>
            </a:r>
            <a:r>
              <a:rPr lang="en-US" altLang="ja-JP" sz="2800" dirty="0" smtClean="0"/>
              <a:t>&gt;</a:t>
            </a:r>
            <a:endParaRPr lang="en-US" altLang="ja-JP" sz="2800" dirty="0"/>
          </a:p>
          <a:p>
            <a:pPr marL="0" indent="0">
              <a:buFont typeface="Wingdings 2" pitchFamily="18" charset="2"/>
              <a:buNone/>
            </a:pPr>
            <a:r>
              <a:rPr lang="ja-JP" altLang="en-US" sz="2400" dirty="0" smtClean="0"/>
              <a:t>解の数</a:t>
            </a:r>
            <a:r>
              <a:rPr lang="en-US" altLang="ja-JP" sz="2400" dirty="0" smtClean="0"/>
              <a:t>=</a:t>
            </a:r>
            <a:r>
              <a:rPr lang="ja-JP" altLang="en-US" sz="2400" dirty="0" smtClean="0"/>
              <a:t>個体数で実験回す</a:t>
            </a:r>
            <a:r>
              <a:rPr lang="en-US" altLang="ja-JP" sz="2400" b="1" dirty="0" smtClean="0"/>
              <a:t/>
            </a:r>
            <a:br>
              <a:rPr lang="en-US" altLang="ja-JP" sz="2400" b="1" dirty="0" smtClean="0"/>
            </a:br>
            <a:endParaRPr lang="en-US" altLang="ja-JP" sz="1200" b="1" dirty="0" smtClean="0"/>
          </a:p>
          <a:p>
            <a:endParaRPr lang="en-US" altLang="ja-JP" sz="1000" dirty="0" smtClean="0"/>
          </a:p>
          <a:p>
            <a:endParaRPr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41332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結果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3253154" y="216882"/>
            <a:ext cx="6043246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defRPr>
            </a:lvl1pPr>
          </a:lstStyle>
          <a:p>
            <a:r>
              <a:rPr lang="en-US" altLang="ja-JP" smtClean="0"/>
              <a:t>NSBA</a:t>
            </a:r>
            <a:endParaRPr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88" y="2379961"/>
            <a:ext cx="3619500" cy="326707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045" y="2379961"/>
            <a:ext cx="3619500" cy="32670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6123746" y="1874085"/>
                <a:ext cx="1174097" cy="339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sz="1600" b="1" i="1" smtClean="0">
                              <a:latin typeface="Cambria Math" panose="02040503050406030204" pitchFamily="18" charset="0"/>
                            </a:rPr>
                            <m:t>𝒓𝒏𝒅</m:t>
                          </m:r>
                        </m:sub>
                      </m:sSub>
                      <m:r>
                        <a:rPr kumimoji="1" lang="ja-JP" altLang="en-US" sz="1600" b="1" i="1">
                          <a:latin typeface="Cambria Math" panose="02040503050406030204" pitchFamily="18" charset="0"/>
                        </a:rPr>
                        <m:t>無し</m:t>
                      </m:r>
                    </m:oMath>
                  </m:oMathPara>
                </a14:m>
                <a:endParaRPr kumimoji="1" lang="ja-JP" altLang="en-US" sz="1600" b="1" dirty="0"/>
              </a:p>
            </p:txBody>
          </p:sp>
        </mc:Choice>
        <mc:Fallback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746" y="1874085"/>
                <a:ext cx="1174097" cy="339004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テキスト ボックス 10"/>
          <p:cNvSpPr txBox="1"/>
          <p:nvPr/>
        </p:nvSpPr>
        <p:spPr>
          <a:xfrm>
            <a:off x="524988" y="1377312"/>
            <a:ext cx="3736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Rastrigin</a:t>
            </a:r>
            <a:r>
              <a:rPr kumimoji="1" lang="en-US" altLang="ja-JP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(1~1000</a:t>
            </a:r>
            <a:r>
              <a:rPr kumimoji="1" lang="ja-JP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世代まで</a:t>
            </a:r>
            <a:r>
              <a:rPr kumimoji="1" lang="en-US" altLang="ja-JP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kumimoji="1"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895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ja-JP" sz="2400" dirty="0" smtClean="0"/>
                  <a:t>STEP1</a:t>
                </a:r>
                <a:r>
                  <a:rPr kumimoji="1" lang="ja-JP" altLang="en-US" sz="2400" dirty="0" smtClean="0"/>
                  <a:t>が効いているのは最初だけ</a:t>
                </a:r>
                <a:r>
                  <a:rPr kumimoji="1" lang="en-US" altLang="ja-JP" sz="2400" dirty="0" smtClean="0"/>
                  <a:t/>
                </a:r>
                <a:br>
                  <a:rPr kumimoji="1" lang="en-US" altLang="ja-JP" sz="2400" dirty="0" smtClean="0"/>
                </a:br>
                <a:r>
                  <a:rPr kumimoji="1" lang="ja-JP" altLang="en-US" sz="2400" dirty="0" smtClean="0"/>
                  <a:t>➡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1" lang="ja-JP" altLang="en-US" sz="2400" dirty="0" smtClean="0"/>
                  <a:t>式の値が限りなく大きい</a:t>
                </a:r>
                <a:r>
                  <a:rPr kumimoji="1" lang="en-US" altLang="ja-JP" sz="2400" dirty="0" smtClean="0"/>
                  <a:t>(or</a:t>
                </a:r>
                <a:r>
                  <a:rPr kumimoji="1" lang="ja-JP" altLang="en-US" sz="2400" dirty="0" smtClean="0"/>
                  <a:t>小さい</a:t>
                </a:r>
                <a:r>
                  <a:rPr kumimoji="1" lang="en-US" altLang="ja-JP" sz="2400" dirty="0" smtClean="0"/>
                  <a:t>)</a:t>
                </a:r>
              </a:p>
              <a:p>
                <a:r>
                  <a:rPr lang="en-US" altLang="ja-JP" sz="2400" dirty="0" smtClean="0"/>
                  <a:t>STEP2</a:t>
                </a:r>
                <a:r>
                  <a:rPr lang="ja-JP" altLang="en-US" sz="2400" dirty="0" smtClean="0"/>
                  <a:t>で現在位置周辺の局所解に収束</a:t>
                </a:r>
                <a:endParaRPr lang="en-US" altLang="ja-JP" sz="2400" dirty="0" smtClean="0"/>
              </a:p>
              <a:p>
                <a:endParaRPr kumimoji="1" lang="en-US" altLang="ja-JP" sz="2400" dirty="0" smtClean="0"/>
              </a:p>
              <a:p>
                <a:endParaRPr kumimoji="1" lang="ja-JP" altLang="en-US" sz="2400" dirty="0"/>
              </a:p>
            </p:txBody>
          </p:sp>
        </mc:Choice>
        <mc:Fallback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7" t="-149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11</a:t>
            </a:fld>
            <a:endParaRPr kumimoji="1" lang="ja-JP" altLang="en-US" sz="1400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考察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16868" y="3314700"/>
            <a:ext cx="8752114" cy="1815882"/>
          </a:xfrm>
          <a:prstGeom prst="rect">
            <a:avLst/>
          </a:prstGeom>
          <a:solidFill>
            <a:srgbClr val="FFE1E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rgbClr val="FF0000"/>
                </a:solidFill>
              </a:rPr>
              <a:t>・ 個体間距離を常に考慮する必要あり</a:t>
            </a:r>
            <a:endParaRPr kumimoji="1" lang="en-US" altLang="ja-JP" sz="2800" dirty="0" smtClean="0">
              <a:solidFill>
                <a:srgbClr val="FF0000"/>
              </a:solidFill>
            </a:endParaRPr>
          </a:p>
          <a:p>
            <a:r>
              <a:rPr kumimoji="1" lang="ja-JP" altLang="en-US" sz="2800" dirty="0" smtClean="0">
                <a:solidFill>
                  <a:srgbClr val="FF0000"/>
                </a:solidFill>
              </a:rPr>
              <a:t>・ 局所解を保持するためにはローカルサーチ</a:t>
            </a:r>
            <a:r>
              <a:rPr kumimoji="1" lang="en-US" altLang="ja-JP" sz="2800" dirty="0" smtClean="0">
                <a:solidFill>
                  <a:srgbClr val="FF0000"/>
                </a:solidFill>
              </a:rPr>
              <a:t>(STEP2)</a:t>
            </a:r>
            <a:r>
              <a:rPr lang="ja-JP" altLang="en-US" sz="2800" dirty="0" smtClean="0">
                <a:solidFill>
                  <a:srgbClr val="FF0000"/>
                </a:solidFill>
              </a:rPr>
              <a:t>が必要</a:t>
            </a:r>
            <a:endParaRPr lang="en-US" altLang="ja-JP" sz="2800" dirty="0" smtClean="0">
              <a:solidFill>
                <a:srgbClr val="FF0000"/>
              </a:solidFill>
            </a:endParaRPr>
          </a:p>
          <a:p>
            <a:r>
              <a:rPr kumimoji="1" lang="ja-JP" altLang="en-US" sz="2800" dirty="0" smtClean="0">
                <a:solidFill>
                  <a:srgbClr val="FF0000"/>
                </a:solidFill>
              </a:rPr>
              <a:t>・ 探索優先順位をつけるためにはランダムに個体生成</a:t>
            </a:r>
            <a:r>
              <a:rPr kumimoji="1" lang="en-US" altLang="ja-JP" sz="2800" dirty="0" smtClean="0">
                <a:solidFill>
                  <a:srgbClr val="FF0000"/>
                </a:solidFill>
              </a:rPr>
              <a:t>(STEP3)</a:t>
            </a:r>
            <a:r>
              <a:rPr kumimoji="1" lang="ja-JP" altLang="en-US" sz="2800" dirty="0" smtClean="0">
                <a:solidFill>
                  <a:srgbClr val="FF0000"/>
                </a:solidFill>
              </a:rPr>
              <a:t>も必要</a:t>
            </a:r>
            <a:endParaRPr kumimoji="1" lang="ja-JP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13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400" dirty="0" smtClean="0"/>
              <a:t>CEC</a:t>
            </a:r>
            <a:r>
              <a:rPr kumimoji="1" lang="ja-JP" altLang="en-US" sz="2400" dirty="0" smtClean="0"/>
              <a:t>コンペでのプログラムの解読が</a:t>
            </a:r>
            <a:r>
              <a:rPr lang="ja-JP" altLang="en-US" sz="2400" dirty="0" smtClean="0"/>
              <a:t>できていない</a:t>
            </a:r>
            <a:endParaRPr lang="en-US" altLang="ja-JP" sz="2400" dirty="0" smtClean="0"/>
          </a:p>
          <a:p>
            <a:r>
              <a:rPr kumimoji="1" lang="ja-JP" altLang="en-US" sz="2400" dirty="0" smtClean="0"/>
              <a:t>新しい分散機構の実装がまだできてきない</a:t>
            </a:r>
            <a:endParaRPr kumimoji="1" lang="en-US" altLang="ja-JP" sz="2400" dirty="0" smtClean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12</a:t>
            </a:fld>
            <a:endParaRPr kumimoji="1" lang="ja-JP" altLang="en-US" sz="1400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困っていること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34726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>
          <a:xfrm>
            <a:off x="633844" y="1289539"/>
            <a:ext cx="8138015" cy="489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800" b="1" dirty="0"/>
              <a:t>2</a:t>
            </a:r>
            <a:r>
              <a:rPr lang="ja-JP" altLang="en-US" sz="2800" b="1" dirty="0"/>
              <a:t>週間後：</a:t>
            </a:r>
            <a:endParaRPr lang="en-US" altLang="ja-JP" sz="2800" b="1" dirty="0"/>
          </a:p>
          <a:p>
            <a:pPr lvl="1"/>
            <a:r>
              <a:rPr lang="en-US" altLang="ja-JP" sz="2400" dirty="0" smtClean="0"/>
              <a:t>IEEE CEC(Congress on Evolutionary Computation) </a:t>
            </a:r>
            <a:r>
              <a:rPr lang="ja-JP" altLang="en-US" sz="2400" dirty="0" smtClean="0"/>
              <a:t>の多峰性最適化コンペティションで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ja-JP" altLang="en-US" sz="2400" dirty="0" smtClean="0"/>
              <a:t>使用されている関数の実装と他の最先端手法との比較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endParaRPr lang="en-US" altLang="ja-JP" sz="2400" dirty="0" smtClean="0"/>
          </a:p>
          <a:p>
            <a:pPr lvl="1"/>
            <a:r>
              <a:rPr lang="ja-JP" altLang="en-US" sz="2400" dirty="0" smtClean="0"/>
              <a:t>探索前に個体をあらかじめ等間隔に分散させる機構を持つ</a:t>
            </a:r>
            <a:r>
              <a:rPr lang="en-US" altLang="ja-JP" sz="2400" dirty="0" smtClean="0"/>
              <a:t>BA</a:t>
            </a:r>
            <a:r>
              <a:rPr lang="ja-JP" altLang="en-US" sz="2400" dirty="0" smtClean="0"/>
              <a:t>に改良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endParaRPr lang="ja-JP" altLang="en-US" sz="2400" dirty="0" smtClean="0"/>
          </a:p>
          <a:p>
            <a:pPr marL="0" indent="0">
              <a:buNone/>
            </a:pPr>
            <a:r>
              <a:rPr lang="en-US" altLang="ja-JP" sz="2800" b="1" dirty="0" smtClean="0"/>
              <a:t>1</a:t>
            </a:r>
            <a:r>
              <a:rPr lang="ja-JP" altLang="en-US" sz="2800" b="1" dirty="0"/>
              <a:t>カ月後：</a:t>
            </a:r>
            <a:endParaRPr lang="en-US" altLang="ja-JP" sz="2800" b="1" dirty="0"/>
          </a:p>
          <a:p>
            <a:pPr lvl="1"/>
            <a:r>
              <a:rPr lang="en-US" altLang="ja-JP" sz="2400" dirty="0" smtClean="0"/>
              <a:t>SSCI(Symposium Series on Computational Intelligence)</a:t>
            </a:r>
            <a:r>
              <a:rPr lang="ja-JP" altLang="en-US" sz="2400" dirty="0" smtClean="0"/>
              <a:t>着手</a:t>
            </a:r>
            <a:r>
              <a:rPr lang="en-US" altLang="ja-JP" sz="2400" dirty="0" smtClean="0"/>
              <a:t> </a:t>
            </a:r>
            <a:endParaRPr lang="ja-JP" altLang="en-US" sz="2400" dirty="0" smtClean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13</a:t>
            </a:fld>
            <a:endParaRPr kumimoji="1" lang="ja-JP" altLang="en-US" sz="1400"/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今後の展望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8820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8000" dirty="0" smtClean="0"/>
              <a:t>ここから付録</a:t>
            </a:r>
            <a:endParaRPr kumimoji="1" lang="ja-JP" altLang="en-US" sz="80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7238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Bat Algorithm (BA)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16868" y="2088285"/>
            <a:ext cx="2930492" cy="3907065"/>
          </a:xfrm>
        </p:spPr>
        <p:txBody>
          <a:bodyPr>
            <a:normAutofit lnSpcReduction="10000"/>
          </a:bodyPr>
          <a:lstStyle/>
          <a:p>
            <a:r>
              <a:rPr kumimoji="1" lang="ja-JP" altLang="en-US" sz="2400" b="1" dirty="0" smtClean="0"/>
              <a:t>エコロケーション</a:t>
            </a:r>
            <a:endParaRPr kumimoji="1" lang="en-US" altLang="ja-JP" sz="2400" b="1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餌や獲物を発見するために使用する音波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→ </a:t>
            </a:r>
            <a:r>
              <a:rPr lang="en-US" altLang="ja-JP" sz="2400" dirty="0" smtClean="0"/>
              <a:t>Frequency</a:t>
            </a:r>
            <a:br>
              <a:rPr lang="en-US" altLang="ja-JP" sz="2400" dirty="0" smtClean="0"/>
            </a:br>
            <a:r>
              <a:rPr lang="ja-JP" altLang="en-US" sz="2400" dirty="0" smtClean="0"/>
              <a:t>ターゲットに向かう速度の調整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/>
              <a:t>→ </a:t>
            </a:r>
            <a:r>
              <a:rPr lang="en-US" altLang="ja-JP" sz="2400" dirty="0" smtClean="0"/>
              <a:t>Loudness</a:t>
            </a:r>
            <a:br>
              <a:rPr lang="en-US" altLang="ja-JP" sz="2400" dirty="0" smtClean="0"/>
            </a:br>
            <a:r>
              <a:rPr lang="ja-JP" altLang="en-US" sz="2400" dirty="0" smtClean="0"/>
              <a:t>ターゲットまでの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ja-JP" altLang="en-US" sz="2400" dirty="0" smtClean="0"/>
              <a:t>距離を把握</a:t>
            </a:r>
            <a:endParaRPr lang="en-US" altLang="ja-JP" sz="2400" dirty="0"/>
          </a:p>
          <a:p>
            <a:pPr marL="0" indent="0">
              <a:buNone/>
            </a:pPr>
            <a:r>
              <a:rPr lang="ja-JP" altLang="en-US" sz="2400" dirty="0"/>
              <a:t>→ </a:t>
            </a:r>
            <a:r>
              <a:rPr lang="en-US" altLang="ja-JP" sz="2400" dirty="0"/>
              <a:t>Parse </a:t>
            </a:r>
            <a:r>
              <a:rPr lang="en-US" altLang="ja-JP" sz="2400" dirty="0" smtClean="0"/>
              <a:t>rate</a:t>
            </a:r>
            <a:br>
              <a:rPr lang="en-US" altLang="ja-JP" sz="2400" dirty="0" smtClean="0"/>
            </a:br>
            <a:r>
              <a:rPr lang="en-US" altLang="ja-JP" sz="2400" dirty="0" smtClean="0"/>
              <a:t>Loudness</a:t>
            </a:r>
            <a:r>
              <a:rPr lang="ja-JP" altLang="en-US" sz="2400" dirty="0" smtClean="0"/>
              <a:t>の反射波</a:t>
            </a:r>
            <a:endParaRPr lang="en-US" altLang="ja-JP" sz="2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15</a:t>
            </a:fld>
            <a:endParaRPr kumimoji="1" lang="ja-JP" altLang="en-US" sz="1400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従来手法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383" y="2088285"/>
            <a:ext cx="5502446" cy="3262951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6997138" y="1573495"/>
            <a:ext cx="1652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</a:t>
            </a:r>
            <a:r>
              <a:rPr kumimoji="1" lang="en-US" altLang="ja-JP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oudness</a:t>
            </a:r>
            <a:endParaRPr kumimoji="1" lang="ja-JP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331326" y="1575577"/>
            <a:ext cx="1652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Parse rate</a:t>
            </a:r>
            <a:endParaRPr kumimoji="1" lang="ja-JP" altLang="en-US" sz="2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877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197473" y="1426016"/>
            <a:ext cx="5460601" cy="391025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ja-JP" sz="2800" b="1" dirty="0" smtClean="0"/>
              <a:t>BA</a:t>
            </a:r>
            <a:r>
              <a:rPr kumimoji="1" lang="ja-JP" altLang="en-US" sz="2800" b="1" dirty="0" smtClean="0"/>
              <a:t>のフローチャート</a:t>
            </a:r>
            <a:endParaRPr kumimoji="1" lang="en-US" altLang="ja-JP" sz="2800" b="1" dirty="0" smtClean="0"/>
          </a:p>
          <a:p>
            <a:pPr marL="0" indent="0">
              <a:buNone/>
            </a:pPr>
            <a:endParaRPr lang="en-US" altLang="ja-JP" sz="1600" dirty="0"/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ja-JP" altLang="en-US" sz="2400" dirty="0"/>
              <a:t>初期</a:t>
            </a:r>
            <a:r>
              <a:rPr lang="ja-JP" altLang="en-US" sz="2400" dirty="0" smtClean="0"/>
              <a:t>個体</a:t>
            </a:r>
            <a:r>
              <a:rPr lang="ja-JP" altLang="en-US" sz="2400" dirty="0"/>
              <a:t>の</a:t>
            </a:r>
            <a:r>
              <a:rPr lang="ja-JP" altLang="en-US" sz="2400" dirty="0" smtClean="0"/>
              <a:t>生成と評価</a:t>
            </a:r>
            <a:r>
              <a:rPr lang="en-US" altLang="ja-JP" sz="2400" dirty="0"/>
              <a:t/>
            </a:r>
            <a:br>
              <a:rPr lang="en-US" altLang="ja-JP" sz="2400" dirty="0"/>
            </a:br>
            <a:endParaRPr lang="en-US" altLang="ja-JP" sz="1200" dirty="0"/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ja-JP" altLang="en-US" sz="2400" dirty="0"/>
              <a:t>探索開始</a:t>
            </a:r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lang="en-US" altLang="ja-JP" sz="2400" dirty="0"/>
              <a:t>STEP1:  </a:t>
            </a:r>
            <a:r>
              <a:rPr lang="ja-JP" altLang="en-US" sz="2400" dirty="0" smtClean="0"/>
              <a:t>大域探索</a:t>
            </a:r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lang="en-US" altLang="ja-JP" sz="2400" dirty="0"/>
              <a:t>STEP2:  </a:t>
            </a:r>
            <a:r>
              <a:rPr lang="ja-JP" altLang="en-US" sz="2400" dirty="0" smtClean="0"/>
              <a:t>局所</a:t>
            </a:r>
            <a:r>
              <a:rPr lang="ja-JP" altLang="en-US" sz="2400" dirty="0"/>
              <a:t>探索</a:t>
            </a:r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lang="en-US" altLang="ja-JP" sz="2400" dirty="0"/>
              <a:t>STEP3:  </a:t>
            </a:r>
            <a:r>
              <a:rPr lang="ja-JP" altLang="en-US" sz="2400" dirty="0" smtClean="0"/>
              <a:t>ランダム</a:t>
            </a:r>
            <a:r>
              <a:rPr lang="ja-JP" altLang="en-US" sz="2400" dirty="0"/>
              <a:t>探索</a:t>
            </a:r>
            <a:r>
              <a:rPr lang="en-US" altLang="ja-JP" sz="2400" dirty="0"/>
              <a:t/>
            </a:r>
            <a:br>
              <a:rPr lang="en-US" altLang="ja-JP" sz="2400" dirty="0"/>
            </a:br>
            <a:endParaRPr lang="en-US" altLang="ja-JP" sz="1200" dirty="0"/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ja-JP" sz="2400" dirty="0"/>
              <a:t>STEP1~3</a:t>
            </a:r>
            <a:r>
              <a:rPr lang="ja-JP" altLang="en-US" sz="2400" dirty="0"/>
              <a:t>で生成した個体を</a:t>
            </a:r>
            <a:r>
              <a:rPr lang="ja-JP" altLang="en-US" sz="2400" dirty="0" smtClean="0"/>
              <a:t>評価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ja-JP" altLang="en-US" sz="2400" dirty="0" smtClean="0"/>
              <a:t>して更新</a:t>
            </a:r>
            <a:endParaRPr lang="en-US" altLang="ja-JP" sz="2400" dirty="0" smtClean="0"/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ja-JP" altLang="en-US" sz="2400" dirty="0"/>
              <a:t>探索</a:t>
            </a:r>
            <a:r>
              <a:rPr lang="ja-JP" altLang="en-US" sz="2400" dirty="0" smtClean="0"/>
              <a:t>終了（あるいは</a:t>
            </a:r>
            <a:r>
              <a:rPr lang="en-US" altLang="ja-JP" sz="2400" dirty="0" smtClean="0"/>
              <a:t>STEP1</a:t>
            </a:r>
            <a:r>
              <a:rPr lang="ja-JP" altLang="en-US" sz="2400" dirty="0" smtClean="0"/>
              <a:t>に戻る）</a:t>
            </a:r>
            <a:endParaRPr lang="en-US" altLang="ja-JP" sz="2400" dirty="0"/>
          </a:p>
          <a:p>
            <a:pPr marL="0" indent="0">
              <a:buNone/>
            </a:pPr>
            <a:endParaRPr kumimoji="1" lang="ja-JP" altLang="en-US" sz="2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16</a:t>
            </a:fld>
            <a:endParaRPr kumimoji="1" lang="ja-JP" altLang="en-US" sz="1400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 smtClean="0">
                <a:solidFill>
                  <a:schemeClr val="bg1"/>
                </a:solidFill>
              </a:rPr>
              <a:t>従来手法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655" y="546601"/>
            <a:ext cx="3009468" cy="5463791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5326779" y="2186538"/>
            <a:ext cx="2788522" cy="17733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177868" y="1656274"/>
            <a:ext cx="163483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提案</a:t>
            </a:r>
            <a:r>
              <a:rPr kumimoji="1" lang="ja-JP" altLang="en-US" b="1" dirty="0" smtClean="0">
                <a:solidFill>
                  <a:srgbClr val="FF0000"/>
                </a:solidFill>
              </a:rPr>
              <a:t>手法ではここを改良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7064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初期個体の生成と評価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17</a:t>
            </a:fld>
            <a:endParaRPr kumimoji="1" lang="ja-JP" altLang="en-US" sz="1400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 smtClean="0">
                <a:solidFill>
                  <a:schemeClr val="bg1"/>
                </a:solidFill>
              </a:rPr>
              <a:t>従来手法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15" y="2582459"/>
            <a:ext cx="3910767" cy="2836484"/>
          </a:xfrm>
          <a:prstGeom prst="rect">
            <a:avLst/>
          </a:prstGeom>
        </p:spPr>
      </p:pic>
      <p:sp>
        <p:nvSpPr>
          <p:cNvPr id="7" name="楕円 6"/>
          <p:cNvSpPr/>
          <p:nvPr/>
        </p:nvSpPr>
        <p:spPr>
          <a:xfrm>
            <a:off x="1472938" y="3391910"/>
            <a:ext cx="118021" cy="1180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/>
          <p:cNvSpPr/>
          <p:nvPr/>
        </p:nvSpPr>
        <p:spPr>
          <a:xfrm>
            <a:off x="3347234" y="3178094"/>
            <a:ext cx="118021" cy="1180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/>
          <p:cNvSpPr/>
          <p:nvPr/>
        </p:nvSpPr>
        <p:spPr>
          <a:xfrm>
            <a:off x="4182027" y="3289551"/>
            <a:ext cx="118021" cy="1180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/>
              <p:cNvSpPr txBox="1"/>
              <p:nvPr/>
            </p:nvSpPr>
            <p:spPr>
              <a:xfrm>
                <a:off x="1812360" y="3854848"/>
                <a:ext cx="2487688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 smtClean="0">
                    <a:solidFill>
                      <a:srgbClr val="FF0000"/>
                    </a:solidFill>
                  </a:rPr>
                  <a:t>全体の最良解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ja-JP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ja-JP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  <m:sup/>
                    </m:sSubSup>
                  </m:oMath>
                </a14:m>
                <a:endParaRPr kumimoji="1" lang="en-US" altLang="ja-JP" b="1" dirty="0" smtClean="0">
                  <a:solidFill>
                    <a:srgbClr val="FF0000"/>
                  </a:solidFill>
                </a:endParaRPr>
              </a:p>
              <a:p>
                <a:pPr algn="ctr"/>
                <a:r>
                  <a:rPr lang="ja-JP" altLang="en-US" b="1" dirty="0" smtClean="0">
                    <a:solidFill>
                      <a:srgbClr val="FF0000"/>
                    </a:solidFill>
                  </a:rPr>
                  <a:t>（グローバルベスト）</a:t>
                </a:r>
                <a:endParaRPr kumimoji="1" lang="ja-JP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360" y="3854848"/>
                <a:ext cx="2487688" cy="669992"/>
              </a:xfrm>
              <a:prstGeom prst="rect">
                <a:avLst/>
              </a:prstGeom>
              <a:blipFill>
                <a:blip r:embed="rId3"/>
                <a:stretch>
                  <a:fillRect t="-1818" b="-136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楕円 10"/>
          <p:cNvSpPr/>
          <p:nvPr/>
        </p:nvSpPr>
        <p:spPr>
          <a:xfrm>
            <a:off x="2020208" y="3449869"/>
            <a:ext cx="520539" cy="506898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/>
          <p:cNvSpPr/>
          <p:nvPr/>
        </p:nvSpPr>
        <p:spPr>
          <a:xfrm>
            <a:off x="2239487" y="3626199"/>
            <a:ext cx="118021" cy="1180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/>
              <p:cNvSpPr txBox="1"/>
              <p:nvPr/>
            </p:nvSpPr>
            <p:spPr>
              <a:xfrm>
                <a:off x="85009" y="2125671"/>
                <a:ext cx="1212214" cy="369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テキスト ボックス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9" y="2125671"/>
                <a:ext cx="1212214" cy="369397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3823275" y="5418943"/>
                <a:ext cx="10099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275" y="5418943"/>
                <a:ext cx="100998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正方形/長方形 17"/>
          <p:cNvSpPr/>
          <p:nvPr/>
        </p:nvSpPr>
        <p:spPr>
          <a:xfrm>
            <a:off x="693449" y="3183075"/>
            <a:ext cx="3694596" cy="566126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矢印コネクタ 14"/>
          <p:cNvCxnSpPr/>
          <p:nvPr/>
        </p:nvCxnSpPr>
        <p:spPr>
          <a:xfrm flipV="1">
            <a:off x="1113664" y="3178094"/>
            <a:ext cx="0" cy="566126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/>
              <p:cNvSpPr txBox="1"/>
              <p:nvPr/>
            </p:nvSpPr>
            <p:spPr>
              <a:xfrm>
                <a:off x="1288499" y="2921095"/>
                <a:ext cx="489858" cy="388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テキスト ボックス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499" y="2921095"/>
                <a:ext cx="489858" cy="388440"/>
              </a:xfrm>
              <a:prstGeom prst="rect">
                <a:avLst/>
              </a:prstGeom>
              <a:blipFill>
                <a:blip r:embed="rId6"/>
                <a:stretch>
                  <a:fillRect r="-17284" b="-3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角丸四角形吹き出し 22"/>
              <p:cNvSpPr/>
              <p:nvPr/>
            </p:nvSpPr>
            <p:spPr>
              <a:xfrm>
                <a:off x="263445" y="4419754"/>
                <a:ext cx="1804086" cy="506185"/>
              </a:xfrm>
              <a:prstGeom prst="wedgeRoundRectCallout">
                <a:avLst>
                  <a:gd name="adj1" fmla="val 49103"/>
                  <a:gd name="adj2" fmla="val -163307"/>
                  <a:gd name="adj3" fmla="val 16667"/>
                </a:avLst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  <m:sup/>
                      </m:sSubSup>
                      <m:r>
                        <a:rPr kumimoji="1" lang="en-US" altLang="ja-JP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角丸四角形吹き出し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45" y="4419754"/>
                <a:ext cx="1804086" cy="506185"/>
              </a:xfrm>
              <a:prstGeom prst="wedgeRoundRectCallout">
                <a:avLst>
                  <a:gd name="adj1" fmla="val 49103"/>
                  <a:gd name="adj2" fmla="val -163307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テキスト ボックス 23"/>
              <p:cNvSpPr txBox="1"/>
              <p:nvPr/>
            </p:nvSpPr>
            <p:spPr>
              <a:xfrm>
                <a:off x="2027674" y="3072996"/>
                <a:ext cx="489858" cy="388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テキスト ボックス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7674" y="3072996"/>
                <a:ext cx="489858" cy="388440"/>
              </a:xfrm>
              <a:prstGeom prst="rect">
                <a:avLst/>
              </a:prstGeom>
              <a:blipFill>
                <a:blip r:embed="rId8"/>
                <a:stretch>
                  <a:fillRect r="-18750" b="-3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/>
              <p:cNvSpPr txBox="1"/>
              <p:nvPr/>
            </p:nvSpPr>
            <p:spPr>
              <a:xfrm>
                <a:off x="2940808" y="3509931"/>
                <a:ext cx="489858" cy="3897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テキスト ボックス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808" y="3509931"/>
                <a:ext cx="489858" cy="389787"/>
              </a:xfrm>
              <a:prstGeom prst="rect">
                <a:avLst/>
              </a:prstGeom>
              <a:blipFill>
                <a:blip r:embed="rId9"/>
                <a:stretch>
                  <a:fillRect r="-17284" b="-15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/>
              <p:cNvSpPr txBox="1"/>
              <p:nvPr/>
            </p:nvSpPr>
            <p:spPr>
              <a:xfrm>
                <a:off x="3808600" y="2846776"/>
                <a:ext cx="489858" cy="387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テキスト ボックス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600" y="2846776"/>
                <a:ext cx="489858" cy="387735"/>
              </a:xfrm>
              <a:prstGeom prst="rect">
                <a:avLst/>
              </a:prstGeom>
              <a:blipFill>
                <a:blip r:embed="rId10"/>
                <a:stretch>
                  <a:fillRect r="-18750" b="-15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テキスト ボックス 26"/>
          <p:cNvSpPr txBox="1"/>
          <p:nvPr/>
        </p:nvSpPr>
        <p:spPr>
          <a:xfrm>
            <a:off x="622398" y="5829912"/>
            <a:ext cx="3559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r>
              <a:rPr lang="en-US" altLang="ja-JP" dirty="0" smtClean="0"/>
              <a:t> </a:t>
            </a:r>
            <a:r>
              <a:rPr kumimoji="1" lang="en-US" altLang="ja-JP" dirty="0" smtClean="0"/>
              <a:t>: </a:t>
            </a:r>
            <a:r>
              <a:rPr kumimoji="1" lang="ja-JP" altLang="en-US" dirty="0" smtClean="0"/>
              <a:t>時間</a:t>
            </a:r>
            <a:endParaRPr kumimoji="1" lang="ja-JP" altLang="en-US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4833257" y="2692532"/>
            <a:ext cx="3687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個体数 </a:t>
            </a:r>
            <a:r>
              <a:rPr lang="en-US" altLang="ja-JP" sz="2400" dirty="0" smtClean="0"/>
              <a:t>= </a:t>
            </a:r>
            <a:r>
              <a:rPr kumimoji="1" lang="en-US" altLang="ja-JP" sz="2400" dirty="0" smtClean="0"/>
              <a:t>4</a:t>
            </a:r>
            <a:r>
              <a:rPr kumimoji="1" lang="ja-JP" altLang="en-US" sz="2400" dirty="0" smtClean="0"/>
              <a:t>とした場合</a:t>
            </a:r>
            <a:endParaRPr kumimoji="1" lang="ja-JP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4436848" y="3214535"/>
                <a:ext cx="5519508" cy="582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  <m:sup/>
                    </m:sSubSup>
                    <m:r>
                      <a:rPr kumimoji="1" lang="en-US" altLang="ja-JP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  <m:r>
                      <a:rPr kumimoji="1" lang="en-US" altLang="ja-JP" sz="28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sz="28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</a:t>
                </a:r>
                <a:r>
                  <a:rPr kumimoji="1" lang="en-US" altLang="ja-JP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…(1)</a:t>
                </a:r>
                <a:endParaRPr kumimoji="1" lang="ja-JP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6848" y="3214535"/>
                <a:ext cx="5519508" cy="582532"/>
              </a:xfrm>
              <a:prstGeom prst="rect">
                <a:avLst/>
              </a:prstGeom>
              <a:blipFill>
                <a:blip r:embed="rId11"/>
                <a:stretch>
                  <a:fillRect t="-2083" b="-260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839778" y="2259433"/>
                <a:ext cx="2487688" cy="6837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各々の最良解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ja-JP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ja-JP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kumimoji="1" lang="en-US" altLang="ja-JP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  <m:sup/>
                    </m:sSubSup>
                  </m:oMath>
                </a14:m>
                <a:endParaRPr kumimoji="1" lang="en-US" altLang="ja-JP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/>
                <a:r>
                  <a:rPr lang="ja-JP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（パーソナルベスト）</a:t>
                </a:r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78" y="2259433"/>
                <a:ext cx="2487688" cy="683713"/>
              </a:xfrm>
              <a:prstGeom prst="rect">
                <a:avLst/>
              </a:prstGeom>
              <a:blipFill>
                <a:blip r:embed="rId12"/>
                <a:stretch>
                  <a:fillRect t="-893" b="-13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5248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 animBg="1"/>
      <p:bldP spid="18" grpId="0" animBg="1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STEP1: </a:t>
            </a:r>
            <a:r>
              <a:rPr kumimoji="1" lang="ja-JP" altLang="en-US" dirty="0" smtClean="0"/>
              <a:t>大域探索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18</a:t>
            </a:fld>
            <a:endParaRPr kumimoji="1" lang="ja-JP" altLang="en-US" sz="1400" dirty="0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 smtClean="0">
                <a:solidFill>
                  <a:schemeClr val="bg1"/>
                </a:solidFill>
              </a:rPr>
              <a:t>従来手法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15" y="2582459"/>
            <a:ext cx="3910767" cy="2836484"/>
          </a:xfrm>
          <a:prstGeom prst="rect">
            <a:avLst/>
          </a:prstGeom>
        </p:spPr>
      </p:pic>
      <p:sp>
        <p:nvSpPr>
          <p:cNvPr id="7" name="楕円 6"/>
          <p:cNvSpPr/>
          <p:nvPr/>
        </p:nvSpPr>
        <p:spPr>
          <a:xfrm>
            <a:off x="1472938" y="3391910"/>
            <a:ext cx="118021" cy="1180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/>
          <p:cNvSpPr/>
          <p:nvPr/>
        </p:nvSpPr>
        <p:spPr>
          <a:xfrm>
            <a:off x="3347234" y="3178094"/>
            <a:ext cx="118021" cy="1180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/>
          <p:cNvSpPr/>
          <p:nvPr/>
        </p:nvSpPr>
        <p:spPr>
          <a:xfrm>
            <a:off x="4182027" y="3289551"/>
            <a:ext cx="118021" cy="1180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/>
          <p:cNvSpPr/>
          <p:nvPr/>
        </p:nvSpPr>
        <p:spPr>
          <a:xfrm>
            <a:off x="2239487" y="3626199"/>
            <a:ext cx="118021" cy="1180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/>
              <p:cNvSpPr txBox="1"/>
              <p:nvPr/>
            </p:nvSpPr>
            <p:spPr>
              <a:xfrm>
                <a:off x="85009" y="2125671"/>
                <a:ext cx="1212214" cy="369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テキスト ボックス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9" y="2125671"/>
                <a:ext cx="1212214" cy="369397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3823275" y="5418943"/>
                <a:ext cx="10099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275" y="5418943"/>
                <a:ext cx="100998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/>
              <p:cNvSpPr txBox="1"/>
              <p:nvPr/>
            </p:nvSpPr>
            <p:spPr>
              <a:xfrm>
                <a:off x="1970232" y="3146174"/>
                <a:ext cx="489858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  <m:sup/>
                      </m:sSub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テキスト ボックス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232" y="3146174"/>
                <a:ext cx="489858" cy="3929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矢印コネクタ 15"/>
          <p:cNvCxnSpPr/>
          <p:nvPr/>
        </p:nvCxnSpPr>
        <p:spPr>
          <a:xfrm>
            <a:off x="1649623" y="3455606"/>
            <a:ext cx="589864" cy="229604"/>
          </a:xfrm>
          <a:prstGeom prst="straightConnector1">
            <a:avLst/>
          </a:prstGeom>
          <a:ln w="381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4457249" y="3286352"/>
                <a:ext cx="5117324" cy="55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ja-JP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kumimoji="1" lang="en-US" altLang="ja-JP" sz="28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ja-JP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ja-JP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kumimoji="1" lang="en-US" altLang="ja-JP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ja-JP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kumimoji="1" lang="en-US" altLang="ja-JP" sz="2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kumimoji="1" lang="en-US" altLang="ja-JP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kumimoji="1" lang="en-US" altLang="ja-JP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kumimoji="1" lang="en-US" altLang="ja-JP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kumimoji="1" lang="en-US" altLang="ja-JP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ja-JP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  <m:r>
                      <a:rPr kumimoji="1" lang="en-US" altLang="ja-JP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kumimoji="1" lang="en-US" altLang="ja-JP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ja-JP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ja-JP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	</a:t>
                </a:r>
                <a:r>
                  <a:rPr lang="en-US" altLang="ja-JP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…(3)</a:t>
                </a:r>
                <a:r>
                  <a:rPr kumimoji="1" lang="en-US" altLang="ja-JP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endParaRPr kumimoji="1" lang="ja-JP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249" y="3286352"/>
                <a:ext cx="5117324" cy="556434"/>
              </a:xfrm>
              <a:prstGeom prst="rect">
                <a:avLst/>
              </a:prstGeom>
              <a:blipFill>
                <a:blip r:embed="rId6"/>
                <a:stretch>
                  <a:fillRect t="-6593" b="-285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4457249" y="2638924"/>
                <a:ext cx="5519508" cy="569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kumimoji="1" lang="en-US" altLang="ja-JP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kumimoji="1" lang="en-US" altLang="ja-JP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kumimoji="1" lang="en-US" altLang="ja-JP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ja-JP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  <m:r>
                      <a:rPr kumimoji="1" lang="en-US" altLang="ja-JP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  <m:sup/>
                    </m:sSubSup>
                    <m:r>
                      <a:rPr kumimoji="1" lang="en-US" altLang="ja-JP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  <m:r>
                      <a:rPr kumimoji="1" lang="en-US" altLang="ja-JP" sz="28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sz="28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</a:t>
                </a:r>
                <a:r>
                  <a:rPr kumimoji="1" lang="en-US" altLang="ja-JP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…(2)</a:t>
                </a:r>
                <a:endParaRPr kumimoji="1" lang="ja-JP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249" y="2638924"/>
                <a:ext cx="5519508" cy="569643"/>
              </a:xfrm>
              <a:prstGeom prst="rect">
                <a:avLst/>
              </a:prstGeom>
              <a:blipFill>
                <a:blip r:embed="rId7"/>
                <a:stretch>
                  <a:fillRect t="-5376" b="-279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/>
              <p:cNvSpPr txBox="1"/>
              <p:nvPr/>
            </p:nvSpPr>
            <p:spPr>
              <a:xfrm>
                <a:off x="4457249" y="3932754"/>
                <a:ext cx="5117324" cy="55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8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ja-JP" sz="28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kumimoji="1" lang="en-US" altLang="ja-JP" sz="2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ja-JP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ja-JP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kumimoji="1" lang="en-US" altLang="ja-JP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kumimoji="1" lang="en-US" altLang="ja-JP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		</a:t>
                </a:r>
                <a:r>
                  <a:rPr lang="en-US" altLang="ja-JP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…(4)</a:t>
                </a:r>
                <a:r>
                  <a:rPr kumimoji="1" lang="en-US" altLang="ja-JP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endParaRPr kumimoji="1" lang="ja-JP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テキスト ボックス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249" y="3932754"/>
                <a:ext cx="5117324" cy="556434"/>
              </a:xfrm>
              <a:prstGeom prst="rect">
                <a:avLst/>
              </a:prstGeom>
              <a:blipFill>
                <a:blip r:embed="rId8"/>
                <a:stretch>
                  <a:fillRect t="-6593" b="-285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1288499" y="2921095"/>
                <a:ext cx="489858" cy="388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499" y="2921095"/>
                <a:ext cx="489858" cy="388440"/>
              </a:xfrm>
              <a:prstGeom prst="rect">
                <a:avLst/>
              </a:prstGeom>
              <a:blipFill>
                <a:blip r:embed="rId9"/>
                <a:stretch>
                  <a:fillRect r="-17284" b="-3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テキスト ボックス 35"/>
              <p:cNvSpPr txBox="1"/>
              <p:nvPr/>
            </p:nvSpPr>
            <p:spPr>
              <a:xfrm>
                <a:off x="2940808" y="3509931"/>
                <a:ext cx="489858" cy="3897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テキスト ボックス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808" y="3509931"/>
                <a:ext cx="489858" cy="389787"/>
              </a:xfrm>
              <a:prstGeom prst="rect">
                <a:avLst/>
              </a:prstGeom>
              <a:blipFill>
                <a:blip r:embed="rId10"/>
                <a:stretch>
                  <a:fillRect r="-17284" b="-15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/>
              <p:cNvSpPr txBox="1"/>
              <p:nvPr/>
            </p:nvSpPr>
            <p:spPr>
              <a:xfrm>
                <a:off x="3808600" y="2846776"/>
                <a:ext cx="489858" cy="387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テキスト ボックス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600" y="2846776"/>
                <a:ext cx="489858" cy="387735"/>
              </a:xfrm>
              <a:prstGeom prst="rect">
                <a:avLst/>
              </a:prstGeom>
              <a:blipFill>
                <a:blip r:embed="rId11"/>
                <a:stretch>
                  <a:fillRect r="-18750" b="-15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テキスト ボックス 37"/>
          <p:cNvSpPr txBox="1"/>
          <p:nvPr/>
        </p:nvSpPr>
        <p:spPr>
          <a:xfrm>
            <a:off x="622398" y="5829912"/>
            <a:ext cx="3559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r>
              <a:rPr lang="en-US" altLang="ja-JP" dirty="0" smtClean="0"/>
              <a:t> </a:t>
            </a:r>
            <a:r>
              <a:rPr kumimoji="1" lang="en-US" altLang="ja-JP" dirty="0" smtClean="0"/>
              <a:t>: </a:t>
            </a:r>
            <a:r>
              <a:rPr kumimoji="1" lang="ja-JP" altLang="en-US" dirty="0" smtClean="0"/>
              <a:t>時間</a:t>
            </a:r>
            <a:r>
              <a:rPr kumimoji="1" lang="en-US" altLang="ja-JP" dirty="0" smtClean="0"/>
              <a:t>, </a:t>
            </a:r>
            <a:r>
              <a:rPr kumimoji="1" lang="en-US" altLang="ja-JP" i="1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kumimoji="1" lang="en-US" altLang="ja-JP" dirty="0" smtClean="0"/>
              <a:t> : </a:t>
            </a:r>
            <a:r>
              <a:rPr kumimoji="1" lang="ja-JP" altLang="en-US" dirty="0" smtClean="0"/>
              <a:t>個体番号</a:t>
            </a:r>
            <a:endParaRPr kumimoji="1" lang="en-US" altLang="ja-JP" dirty="0" smtClean="0"/>
          </a:p>
          <a:p>
            <a:r>
              <a:rPr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altLang="ja-JP" dirty="0" smtClean="0"/>
              <a:t> : </a:t>
            </a:r>
            <a:r>
              <a:rPr lang="ja-JP" altLang="en-US" dirty="0" smtClean="0"/>
              <a:t>周波数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テキスト ボックス 39"/>
              <p:cNvSpPr txBox="1"/>
              <p:nvPr/>
            </p:nvSpPr>
            <p:spPr>
              <a:xfrm>
                <a:off x="2030072" y="3748271"/>
                <a:ext cx="379273" cy="390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kumimoji="1" lang="en-US" altLang="ja-JP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kumimoji="1" lang="en-US" altLang="ja-JP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kumimoji="1" lang="ja-JP" altLang="en-US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0" name="テキスト ボックス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072" y="3748271"/>
                <a:ext cx="379273" cy="390556"/>
              </a:xfrm>
              <a:prstGeom prst="rect">
                <a:avLst/>
              </a:prstGeom>
              <a:blipFill>
                <a:blip r:embed="rId12"/>
                <a:stretch>
                  <a:fillRect r="-58065" b="-15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線矢印コネクタ 41"/>
          <p:cNvCxnSpPr/>
          <p:nvPr/>
        </p:nvCxnSpPr>
        <p:spPr>
          <a:xfrm>
            <a:off x="1599751" y="3489608"/>
            <a:ext cx="399268" cy="1466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/>
              <p:cNvSpPr txBox="1"/>
              <p:nvPr/>
            </p:nvSpPr>
            <p:spPr>
              <a:xfrm>
                <a:off x="978700" y="3234511"/>
                <a:ext cx="379273" cy="390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kumimoji="1" lang="en-US" altLang="ja-JP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kumimoji="1" lang="ja-JP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テキスト ボックス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700" y="3234511"/>
                <a:ext cx="379273" cy="39055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楕円 46"/>
          <p:cNvSpPr/>
          <p:nvPr/>
        </p:nvSpPr>
        <p:spPr>
          <a:xfrm>
            <a:off x="1981082" y="3575426"/>
            <a:ext cx="118021" cy="1180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/>
              <p:cNvSpPr txBox="1"/>
              <p:nvPr/>
            </p:nvSpPr>
            <p:spPr>
              <a:xfrm>
                <a:off x="1524677" y="3626199"/>
                <a:ext cx="489858" cy="388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テキスト ボックス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677" y="3626199"/>
                <a:ext cx="489858" cy="38844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4052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0" grpId="0"/>
      <p:bldP spid="46" grpId="0"/>
      <p:bldP spid="47" grpId="0" animBg="1"/>
      <p:bldP spid="4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STEP2: </a:t>
            </a:r>
            <a:r>
              <a:rPr lang="ja-JP" altLang="en-US" dirty="0"/>
              <a:t>局所</a:t>
            </a:r>
            <a:r>
              <a:rPr kumimoji="1" lang="ja-JP" altLang="en-US" dirty="0" smtClean="0"/>
              <a:t>探索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19</a:t>
            </a:fld>
            <a:endParaRPr kumimoji="1" lang="ja-JP" altLang="en-US" sz="1400" dirty="0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 smtClean="0">
                <a:solidFill>
                  <a:schemeClr val="bg1"/>
                </a:solidFill>
              </a:rPr>
              <a:t>従来手法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15" y="2582459"/>
            <a:ext cx="3910767" cy="2836484"/>
          </a:xfrm>
          <a:prstGeom prst="rect">
            <a:avLst/>
          </a:prstGeom>
        </p:spPr>
      </p:pic>
      <p:sp>
        <p:nvSpPr>
          <p:cNvPr id="9" name="楕円 8"/>
          <p:cNvSpPr/>
          <p:nvPr/>
        </p:nvSpPr>
        <p:spPr>
          <a:xfrm>
            <a:off x="3347234" y="3178094"/>
            <a:ext cx="118021" cy="1180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/>
          <p:cNvSpPr/>
          <p:nvPr/>
        </p:nvSpPr>
        <p:spPr>
          <a:xfrm>
            <a:off x="4182027" y="3289551"/>
            <a:ext cx="118021" cy="1180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/>
          <p:cNvSpPr/>
          <p:nvPr/>
        </p:nvSpPr>
        <p:spPr>
          <a:xfrm>
            <a:off x="2239487" y="3626199"/>
            <a:ext cx="118021" cy="1180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/>
              <p:cNvSpPr txBox="1"/>
              <p:nvPr/>
            </p:nvSpPr>
            <p:spPr>
              <a:xfrm>
                <a:off x="85009" y="2125671"/>
                <a:ext cx="1212214" cy="369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テキスト ボックス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9" y="2125671"/>
                <a:ext cx="1212214" cy="369397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3823275" y="5418943"/>
                <a:ext cx="10099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275" y="5418943"/>
                <a:ext cx="100998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/>
              <p:cNvSpPr txBox="1"/>
              <p:nvPr/>
            </p:nvSpPr>
            <p:spPr>
              <a:xfrm>
                <a:off x="1609245" y="3015774"/>
                <a:ext cx="489858" cy="393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𝒍𝒐𝒄𝒂𝒍</m:t>
                          </m:r>
                        </m:sub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テキスト ボックス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245" y="3015774"/>
                <a:ext cx="489858" cy="393954"/>
              </a:xfrm>
              <a:prstGeom prst="rect">
                <a:avLst/>
              </a:prstGeom>
              <a:blipFill>
                <a:blip r:embed="rId5"/>
                <a:stretch>
                  <a:fillRect r="-43750" b="-3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テキスト ボックス 37"/>
          <p:cNvSpPr txBox="1"/>
          <p:nvPr/>
        </p:nvSpPr>
        <p:spPr>
          <a:xfrm>
            <a:off x="622398" y="5829912"/>
            <a:ext cx="3559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r>
              <a:rPr lang="en-US" altLang="ja-JP" dirty="0" smtClean="0"/>
              <a:t> </a:t>
            </a:r>
            <a:r>
              <a:rPr kumimoji="1" lang="en-US" altLang="ja-JP" dirty="0" smtClean="0"/>
              <a:t>: </a:t>
            </a:r>
            <a:r>
              <a:rPr kumimoji="1" lang="ja-JP" altLang="en-US" dirty="0" smtClean="0"/>
              <a:t>時間</a:t>
            </a:r>
            <a:r>
              <a:rPr kumimoji="1" lang="en-US" altLang="ja-JP" dirty="0" smtClean="0"/>
              <a:t>, </a:t>
            </a:r>
            <a:r>
              <a:rPr kumimoji="1" lang="en-US" altLang="ja-JP" i="1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kumimoji="1" lang="en-US" altLang="ja-JP" dirty="0" smtClean="0"/>
              <a:t> : </a:t>
            </a:r>
            <a:r>
              <a:rPr kumimoji="1" lang="ja-JP" altLang="en-US" dirty="0" smtClean="0"/>
              <a:t>個体番号</a:t>
            </a:r>
            <a:endParaRPr kumimoji="1" lang="en-US" altLang="ja-JP" dirty="0" smtClean="0"/>
          </a:p>
          <a:p>
            <a:r>
              <a:rPr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altLang="ja-JP" dirty="0" smtClean="0"/>
              <a:t> : </a:t>
            </a:r>
            <a:r>
              <a:rPr lang="ja-JP" altLang="en-US" dirty="0" smtClean="0"/>
              <a:t>周波数</a:t>
            </a:r>
            <a:endParaRPr kumimoji="1" lang="ja-JP" altLang="en-US" dirty="0"/>
          </a:p>
        </p:txBody>
      </p:sp>
      <p:sp>
        <p:nvSpPr>
          <p:cNvPr id="47" name="楕円 46"/>
          <p:cNvSpPr/>
          <p:nvPr/>
        </p:nvSpPr>
        <p:spPr>
          <a:xfrm>
            <a:off x="1981082" y="3575426"/>
            <a:ext cx="118021" cy="11802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/>
              <p:cNvSpPr txBox="1"/>
              <p:nvPr/>
            </p:nvSpPr>
            <p:spPr>
              <a:xfrm>
                <a:off x="1749629" y="3744220"/>
                <a:ext cx="489858" cy="388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テキスト ボックス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629" y="3744220"/>
                <a:ext cx="489858" cy="388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/>
              <p:cNvSpPr txBox="1"/>
              <p:nvPr/>
            </p:nvSpPr>
            <p:spPr>
              <a:xfrm>
                <a:off x="4486093" y="2666257"/>
                <a:ext cx="5821279" cy="1829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If rand 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8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ja-JP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kumimoji="1" lang="en-US" altLang="ja-JP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28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8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28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𝒍𝒐𝒄𝒂𝒍</m:t>
                          </m:r>
                        </m:sub>
                        <m:sup>
                          <m:r>
                            <a:rPr lang="en-US" altLang="ja-JP" sz="28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  <m:r>
                        <a:rPr lang="en-US" altLang="ja-JP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altLang="ja-JP" sz="28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ja-JP" sz="28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8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ja-JP" sz="28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  <m:sup>
                          <m:r>
                            <a:rPr lang="en-US" altLang="ja-JP" sz="28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en-US" altLang="ja-JP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ja-JP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ja-JP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ja-JP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𝑟𝑎𝑛𝑑</m:t>
                      </m:r>
                      <m:r>
                        <a:rPr lang="en-US" altLang="ja-JP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[−1 1]</m:t>
                      </m:r>
                    </m:oMath>
                  </m:oMathPara>
                </a14:m>
                <a:endParaRPr kumimoji="1" lang="en-US" altLang="ja-JP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kumimoji="1" lang="en-US" altLang="ja-JP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end</a:t>
                </a:r>
                <a:endParaRPr kumimoji="1" lang="ja-JP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テキスト ボックス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6093" y="2666257"/>
                <a:ext cx="5821279" cy="1829988"/>
              </a:xfrm>
              <a:prstGeom prst="rect">
                <a:avLst/>
              </a:prstGeom>
              <a:blipFill>
                <a:blip r:embed="rId7"/>
                <a:stretch>
                  <a:fillRect l="-2199" t="-3322" b="-830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楕円 31"/>
          <p:cNvSpPr/>
          <p:nvPr/>
        </p:nvSpPr>
        <p:spPr>
          <a:xfrm>
            <a:off x="1839561" y="3433906"/>
            <a:ext cx="118021" cy="1180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8648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ノベルティサーチの活用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ja-JP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Novelty Search</a:t>
                </a:r>
                <a:r>
                  <a:rPr kumimoji="1" lang="ja-JP" alt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kumimoji="1" lang="en-US" altLang="ja-JP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[</a:t>
                </a:r>
                <a:r>
                  <a:rPr kumimoji="1" lang="en-US" altLang="ja-JP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Joel L, et al, 2008</a:t>
                </a:r>
                <a:r>
                  <a:rPr kumimoji="1" lang="en-US" altLang="ja-JP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]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ja-JP" alt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𝝆</m:t>
                      </m:r>
                      <m:d>
                        <m:dPr>
                          <m:ctrlPr>
                            <a:rPr kumimoji="1" lang="en-US" altLang="ja-JP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kumimoji="1" lang="en-US" altLang="ja-JP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ja-JP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ja-JP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kumimoji="1" lang="en-US" altLang="ja-JP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ja-JP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kumimoji="1" lang="en-US" altLang="ja-JP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sup>
                        <m:e>
                          <m:r>
                            <a:rPr kumimoji="1" lang="en-US" altLang="ja-JP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𝒅𝒊𝒔𝒕𝒂𝒏𝒄𝒆</m:t>
                          </m:r>
                          <m:d>
                            <m:dPr>
                              <m:ctrlPr>
                                <a:rPr kumimoji="1" lang="en-US" altLang="ja-JP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kumimoji="1" lang="en-US" altLang="ja-JP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kumimoji="1" lang="en-US" altLang="ja-JP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kumimoji="1" lang="en-US" altLang="ja-JP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ja-JP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0" indent="0">
                  <a:buNone/>
                </a:pPr>
                <a:endParaRPr kumimoji="1" lang="ja-JP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7" t="-212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2</a:t>
            </a:fld>
            <a:endParaRPr kumimoji="1" lang="ja-JP" altLang="en-US" sz="1400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 smtClean="0">
                <a:solidFill>
                  <a:schemeClr val="bg1"/>
                </a:solidFill>
              </a:rPr>
              <a:t>提案手法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633844" y="3221737"/>
            <a:ext cx="2724347" cy="27243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4752052" y="3211232"/>
            <a:ext cx="2724347" cy="27243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8" name="グループ化 7"/>
          <p:cNvGrpSpPr/>
          <p:nvPr/>
        </p:nvGrpSpPr>
        <p:grpSpPr>
          <a:xfrm>
            <a:off x="4889294" y="3374347"/>
            <a:ext cx="2345924" cy="2185518"/>
            <a:chOff x="6816217" y="2254205"/>
            <a:chExt cx="574247" cy="534982"/>
          </a:xfrm>
        </p:grpSpPr>
        <p:grpSp>
          <p:nvGrpSpPr>
            <p:cNvPr id="9" name="グループ化 8"/>
            <p:cNvGrpSpPr/>
            <p:nvPr/>
          </p:nvGrpSpPr>
          <p:grpSpPr>
            <a:xfrm>
              <a:off x="6816217" y="2254205"/>
              <a:ext cx="574247" cy="534982"/>
              <a:chOff x="6365413" y="1975205"/>
              <a:chExt cx="491431" cy="434693"/>
            </a:xfrm>
          </p:grpSpPr>
          <p:sp>
            <p:nvSpPr>
              <p:cNvPr id="13" name="楕円 12"/>
              <p:cNvSpPr/>
              <p:nvPr/>
            </p:nvSpPr>
            <p:spPr>
              <a:xfrm>
                <a:off x="6418353" y="1975205"/>
                <a:ext cx="72000" cy="72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楕円 13"/>
              <p:cNvSpPr/>
              <p:nvPr/>
            </p:nvSpPr>
            <p:spPr>
              <a:xfrm>
                <a:off x="6365413" y="2257294"/>
                <a:ext cx="72000" cy="72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楕円 14"/>
              <p:cNvSpPr/>
              <p:nvPr/>
            </p:nvSpPr>
            <p:spPr>
              <a:xfrm>
                <a:off x="6586127" y="2243708"/>
                <a:ext cx="72000" cy="72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楕円 15"/>
              <p:cNvSpPr/>
              <p:nvPr/>
            </p:nvSpPr>
            <p:spPr>
              <a:xfrm>
                <a:off x="6470901" y="2337898"/>
                <a:ext cx="72000" cy="72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楕円 16"/>
              <p:cNvSpPr/>
              <p:nvPr/>
            </p:nvSpPr>
            <p:spPr>
              <a:xfrm>
                <a:off x="6691293" y="1986017"/>
                <a:ext cx="72000" cy="72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楕円 17"/>
              <p:cNvSpPr/>
              <p:nvPr/>
            </p:nvSpPr>
            <p:spPr>
              <a:xfrm>
                <a:off x="6784844" y="2153430"/>
                <a:ext cx="72000" cy="72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10" name="直線コネクタ 9"/>
            <p:cNvCxnSpPr/>
            <p:nvPr/>
          </p:nvCxnSpPr>
          <p:spPr>
            <a:xfrm flipV="1">
              <a:off x="6859797" y="2356123"/>
              <a:ext cx="44052" cy="269011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/>
            <p:nvPr/>
          </p:nvCxnSpPr>
          <p:spPr>
            <a:xfrm flipH="1" flipV="1">
              <a:off x="6932052" y="2356123"/>
              <a:ext cx="37565" cy="361944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/>
            <p:cNvCxnSpPr>
              <a:endCxn id="13" idx="5"/>
            </p:cNvCxnSpPr>
            <p:nvPr/>
          </p:nvCxnSpPr>
          <p:spPr>
            <a:xfrm flipH="1" flipV="1">
              <a:off x="6949888" y="2329838"/>
              <a:ext cx="166104" cy="260390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グループ化 18"/>
          <p:cNvGrpSpPr/>
          <p:nvPr/>
        </p:nvGrpSpPr>
        <p:grpSpPr>
          <a:xfrm>
            <a:off x="791309" y="3356699"/>
            <a:ext cx="2345922" cy="2131154"/>
            <a:chOff x="5905973" y="2261089"/>
            <a:chExt cx="574247" cy="521675"/>
          </a:xfrm>
        </p:grpSpPr>
        <p:cxnSp>
          <p:nvCxnSpPr>
            <p:cNvPr id="20" name="直線コネクタ 19"/>
            <p:cNvCxnSpPr/>
            <p:nvPr/>
          </p:nvCxnSpPr>
          <p:spPr>
            <a:xfrm flipV="1">
              <a:off x="5956549" y="2510906"/>
              <a:ext cx="42960" cy="118238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 flipH="1" flipV="1">
              <a:off x="6033331" y="2508821"/>
              <a:ext cx="45648" cy="213506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 flipH="1" flipV="1">
              <a:off x="6059373" y="2498930"/>
              <a:ext cx="116998" cy="125470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グループ化 22"/>
            <p:cNvGrpSpPr/>
            <p:nvPr/>
          </p:nvGrpSpPr>
          <p:grpSpPr>
            <a:xfrm>
              <a:off x="5905973" y="2261089"/>
              <a:ext cx="574247" cy="521675"/>
              <a:chOff x="6365413" y="1986017"/>
              <a:chExt cx="491431" cy="423881"/>
            </a:xfrm>
          </p:grpSpPr>
          <p:sp>
            <p:nvSpPr>
              <p:cNvPr id="24" name="楕円 23"/>
              <p:cNvSpPr/>
              <p:nvPr/>
            </p:nvSpPr>
            <p:spPr>
              <a:xfrm>
                <a:off x="6430098" y="2111518"/>
                <a:ext cx="72000" cy="72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楕円 24"/>
              <p:cNvSpPr/>
              <p:nvPr/>
            </p:nvSpPr>
            <p:spPr>
              <a:xfrm>
                <a:off x="6365413" y="2257294"/>
                <a:ext cx="72000" cy="72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楕円 25"/>
              <p:cNvSpPr/>
              <p:nvPr/>
            </p:nvSpPr>
            <p:spPr>
              <a:xfrm>
                <a:off x="6586127" y="2243708"/>
                <a:ext cx="72000" cy="72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楕円 26"/>
              <p:cNvSpPr/>
              <p:nvPr/>
            </p:nvSpPr>
            <p:spPr>
              <a:xfrm>
                <a:off x="6470901" y="2337898"/>
                <a:ext cx="72000" cy="72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楕円 27"/>
              <p:cNvSpPr/>
              <p:nvPr/>
            </p:nvSpPr>
            <p:spPr>
              <a:xfrm>
                <a:off x="6691293" y="1986017"/>
                <a:ext cx="72000" cy="72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楕円 28"/>
              <p:cNvSpPr/>
              <p:nvPr/>
            </p:nvSpPr>
            <p:spPr>
              <a:xfrm>
                <a:off x="6784844" y="2153430"/>
                <a:ext cx="72000" cy="72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30" name="右矢印 29"/>
          <p:cNvSpPr/>
          <p:nvPr/>
        </p:nvSpPr>
        <p:spPr>
          <a:xfrm>
            <a:off x="3730312" y="4093193"/>
            <a:ext cx="564697" cy="912787"/>
          </a:xfrm>
          <a:prstGeom prst="rightArrow">
            <a:avLst>
              <a:gd name="adj1" fmla="val 50000"/>
              <a:gd name="adj2" fmla="val 6914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楕円 30"/>
          <p:cNvSpPr/>
          <p:nvPr/>
        </p:nvSpPr>
        <p:spPr>
          <a:xfrm>
            <a:off x="617803" y="6153099"/>
            <a:ext cx="204326" cy="20432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791309" y="6085001"/>
            <a:ext cx="24956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 smtClean="0"/>
              <a:t>: </a:t>
            </a:r>
            <a:r>
              <a:rPr lang="ja-JP" altLang="en-US" sz="1600" dirty="0" smtClean="0"/>
              <a:t>評価される</a:t>
            </a:r>
            <a:r>
              <a:rPr kumimoji="1" lang="ja-JP" altLang="en-US" sz="1600" dirty="0" smtClean="0"/>
              <a:t>個体</a:t>
            </a:r>
            <a:endParaRPr kumimoji="1" lang="ja-JP" altLang="en-US" sz="1600" dirty="0"/>
          </a:p>
        </p:txBody>
      </p:sp>
      <p:sp>
        <p:nvSpPr>
          <p:cNvPr id="33" name="楕円 32"/>
          <p:cNvSpPr/>
          <p:nvPr/>
        </p:nvSpPr>
        <p:spPr>
          <a:xfrm>
            <a:off x="2432335" y="6167196"/>
            <a:ext cx="204326" cy="20432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2616298" y="6094156"/>
            <a:ext cx="24956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 smtClean="0"/>
              <a:t>: </a:t>
            </a:r>
            <a:r>
              <a:rPr lang="ja-JP" altLang="en-US" sz="1600" dirty="0" smtClean="0"/>
              <a:t>近傍</a:t>
            </a:r>
            <a:r>
              <a:rPr kumimoji="1" lang="ja-JP" altLang="en-US" sz="1600" dirty="0" smtClean="0"/>
              <a:t>個体</a:t>
            </a:r>
            <a:endParaRPr kumimoji="1" lang="ja-JP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正方形/長方形 34"/>
              <p:cNvSpPr/>
              <p:nvPr/>
            </p:nvSpPr>
            <p:spPr>
              <a:xfrm>
                <a:off x="4788924" y="5081970"/>
                <a:ext cx="50994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sz="200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35" name="正方形/長方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924" y="5081970"/>
                <a:ext cx="509947" cy="400110"/>
              </a:xfrm>
              <a:prstGeom prst="rect">
                <a:avLst/>
              </a:prstGeom>
              <a:blipFill>
                <a:blip r:embed="rId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正方形/長方形 35"/>
              <p:cNvSpPr/>
              <p:nvPr/>
            </p:nvSpPr>
            <p:spPr>
              <a:xfrm>
                <a:off x="5674306" y="5512296"/>
                <a:ext cx="51591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sz="200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36" name="正方形/長方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306" y="5512296"/>
                <a:ext cx="515910" cy="400110"/>
              </a:xfrm>
              <a:prstGeom prst="rect">
                <a:avLst/>
              </a:prstGeom>
              <a:blipFill>
                <a:blip r:embed="rId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正方形/長方形 36"/>
              <p:cNvSpPr/>
              <p:nvPr/>
            </p:nvSpPr>
            <p:spPr>
              <a:xfrm>
                <a:off x="6207427" y="5005132"/>
                <a:ext cx="51591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sz="200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37" name="正方形/長方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427" y="5005132"/>
                <a:ext cx="515910" cy="400110"/>
              </a:xfrm>
              <a:prstGeom prst="rect">
                <a:avLst/>
              </a:prstGeom>
              <a:blipFill>
                <a:blip r:embed="rId5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テキスト ボックス 37"/>
              <p:cNvSpPr txBox="1"/>
              <p:nvPr/>
            </p:nvSpPr>
            <p:spPr>
              <a:xfrm>
                <a:off x="5861313" y="3901983"/>
                <a:ext cx="173842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𝑑𝑖𝑠𝑡𝑎𝑛𝑐𝑒</m:t>
                      </m:r>
                      <m:d>
                        <m:dPr>
                          <m:ctrlPr>
                            <a:rPr kumimoji="1" lang="en-US" altLang="ja-JP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ja-JP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8" name="テキスト ボックス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313" y="3901983"/>
                <a:ext cx="1738425" cy="307777"/>
              </a:xfrm>
              <a:prstGeom prst="rect">
                <a:avLst/>
              </a:prstGeom>
              <a:blipFill>
                <a:blip r:embed="rId6"/>
                <a:stretch>
                  <a:fillRect l="-2807" b="-254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テキスト ボックス 38"/>
              <p:cNvSpPr txBox="1"/>
              <p:nvPr/>
            </p:nvSpPr>
            <p:spPr>
              <a:xfrm>
                <a:off x="722297" y="3987683"/>
                <a:ext cx="4067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kumimoji="1" lang="ja-JP" altLang="en-US" sz="20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9" name="テキスト ボックス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297" y="3987683"/>
                <a:ext cx="406784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正方形/長方形 39"/>
              <p:cNvSpPr/>
              <p:nvPr/>
            </p:nvSpPr>
            <p:spPr>
              <a:xfrm>
                <a:off x="603001" y="4977409"/>
                <a:ext cx="50994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sz="200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40" name="正方形/長方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01" y="4977409"/>
                <a:ext cx="509947" cy="400110"/>
              </a:xfrm>
              <a:prstGeom prst="rect">
                <a:avLst/>
              </a:prstGeom>
              <a:blipFill>
                <a:blip r:embed="rId8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正方形/長方形 40"/>
              <p:cNvSpPr/>
              <p:nvPr/>
            </p:nvSpPr>
            <p:spPr>
              <a:xfrm>
                <a:off x="1488383" y="5407735"/>
                <a:ext cx="51591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sz="200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41" name="正方形/長方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383" y="5407735"/>
                <a:ext cx="515910" cy="400110"/>
              </a:xfrm>
              <a:prstGeom prst="rect">
                <a:avLst/>
              </a:prstGeom>
              <a:blipFill>
                <a:blip r:embed="rId9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正方形/長方形 41"/>
              <p:cNvSpPr/>
              <p:nvPr/>
            </p:nvSpPr>
            <p:spPr>
              <a:xfrm>
                <a:off x="2021504" y="4900571"/>
                <a:ext cx="51591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sz="200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42" name="正方形/長方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504" y="4900571"/>
                <a:ext cx="515910" cy="400110"/>
              </a:xfrm>
              <a:prstGeom prst="rect">
                <a:avLst/>
              </a:prstGeom>
              <a:blipFill>
                <a:blip r:embed="rId1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テキスト ボックス 42"/>
              <p:cNvSpPr txBox="1"/>
              <p:nvPr/>
            </p:nvSpPr>
            <p:spPr>
              <a:xfrm>
                <a:off x="4773123" y="3399250"/>
                <a:ext cx="4067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kumimoji="1" lang="ja-JP" altLang="en-US" sz="20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3" name="テキスト ボックス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123" y="3399250"/>
                <a:ext cx="406784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正方形/長方形 43"/>
          <p:cNvSpPr/>
          <p:nvPr/>
        </p:nvSpPr>
        <p:spPr>
          <a:xfrm>
            <a:off x="461174" y="3894907"/>
            <a:ext cx="2207571" cy="20511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テキスト ボックス 44"/>
              <p:cNvSpPr txBox="1"/>
              <p:nvPr/>
            </p:nvSpPr>
            <p:spPr>
              <a:xfrm>
                <a:off x="261724" y="3428707"/>
                <a:ext cx="24165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kumimoji="1" lang="en-US" altLang="ja-JP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=3のとき</m:t>
                      </m:r>
                    </m:oMath>
                  </m:oMathPara>
                </a14:m>
                <a:endParaRPr kumimoji="1" lang="ja-JP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テキスト ボックス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24" y="3428707"/>
                <a:ext cx="2416590" cy="461665"/>
              </a:xfrm>
              <a:prstGeom prst="rect">
                <a:avLst/>
              </a:prstGeom>
              <a:blipFill>
                <a:blip r:embed="rId12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テキスト ボックス 53"/>
          <p:cNvSpPr txBox="1"/>
          <p:nvPr/>
        </p:nvSpPr>
        <p:spPr>
          <a:xfrm>
            <a:off x="5674306" y="2081476"/>
            <a:ext cx="2505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kumimoji="1" lang="ja-JP" altLang="en-US" sz="2000" dirty="0" smtClean="0"/>
              <a:t>は近傍個体数</a:t>
            </a:r>
            <a:endParaRPr kumimoji="1" lang="ja-JP" altLang="en-US" sz="2000" dirty="0"/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2719432" y="6006635"/>
            <a:ext cx="6110443" cy="523220"/>
          </a:xfrm>
          <a:prstGeom prst="rect">
            <a:avLst/>
          </a:prstGeom>
          <a:solidFill>
            <a:srgbClr val="FFC9C9"/>
          </a:solidFill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rgbClr val="FF0000"/>
                </a:solidFill>
              </a:rPr>
              <a:t>個体を疎な空間へ移動</a:t>
            </a:r>
            <a:r>
              <a:rPr kumimoji="1" lang="ja-JP" altLang="en-US" sz="2800" b="1" dirty="0" smtClean="0">
                <a:solidFill>
                  <a:srgbClr val="FF0000"/>
                </a:solidFill>
              </a:rPr>
              <a:t>させる距離</a:t>
            </a:r>
            <a:r>
              <a:rPr kumimoji="1" lang="ja-JP" altLang="en-US" sz="2800" b="1" dirty="0">
                <a:solidFill>
                  <a:srgbClr val="FF0000"/>
                </a:solidFill>
              </a:rPr>
              <a:t>関数</a:t>
            </a:r>
          </a:p>
        </p:txBody>
      </p:sp>
    </p:spTree>
    <p:extLst>
      <p:ext uri="{BB962C8B-B14F-4D97-AF65-F5344CB8AC3E}">
        <p14:creationId xmlns:p14="http://schemas.microsoft.com/office/powerpoint/2010/main" val="4271098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0" grpId="0" animBg="1"/>
      <p:bldP spid="35" grpId="0"/>
      <p:bldP spid="36" grpId="0"/>
      <p:bldP spid="37" grpId="0"/>
      <p:bldP spid="38" grpId="0"/>
      <p:bldP spid="43" grpId="0"/>
      <p:bldP spid="44" grpId="0" animBg="1"/>
      <p:bldP spid="45" grpId="0"/>
      <p:bldP spid="5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STEP3: </a:t>
            </a:r>
            <a:r>
              <a:rPr lang="ja-JP" altLang="en-US" dirty="0" smtClean="0"/>
              <a:t>ランダム</a:t>
            </a:r>
            <a:r>
              <a:rPr lang="ja-JP" altLang="en-US" dirty="0"/>
              <a:t>探索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20</a:t>
            </a:fld>
            <a:endParaRPr kumimoji="1" lang="ja-JP" altLang="en-US" sz="1400" dirty="0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 smtClean="0">
                <a:solidFill>
                  <a:schemeClr val="bg1"/>
                </a:solidFill>
              </a:rPr>
              <a:t>従来手法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15" y="2582459"/>
            <a:ext cx="3910767" cy="2836484"/>
          </a:xfrm>
          <a:prstGeom prst="rect">
            <a:avLst/>
          </a:prstGeom>
        </p:spPr>
      </p:pic>
      <p:sp>
        <p:nvSpPr>
          <p:cNvPr id="9" name="楕円 8"/>
          <p:cNvSpPr/>
          <p:nvPr/>
        </p:nvSpPr>
        <p:spPr>
          <a:xfrm>
            <a:off x="3347234" y="3178094"/>
            <a:ext cx="118021" cy="1180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/>
          <p:cNvSpPr/>
          <p:nvPr/>
        </p:nvSpPr>
        <p:spPr>
          <a:xfrm>
            <a:off x="4182027" y="3289551"/>
            <a:ext cx="118021" cy="1180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/>
          <p:cNvSpPr/>
          <p:nvPr/>
        </p:nvSpPr>
        <p:spPr>
          <a:xfrm>
            <a:off x="2239487" y="3626199"/>
            <a:ext cx="118021" cy="1180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/>
              <p:cNvSpPr txBox="1"/>
              <p:nvPr/>
            </p:nvSpPr>
            <p:spPr>
              <a:xfrm>
                <a:off x="85009" y="2125671"/>
                <a:ext cx="1212214" cy="369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テキスト ボックス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9" y="2125671"/>
                <a:ext cx="1212214" cy="369397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3823275" y="5418943"/>
                <a:ext cx="10099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275" y="5418943"/>
                <a:ext cx="100998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/>
              <p:cNvSpPr txBox="1"/>
              <p:nvPr/>
            </p:nvSpPr>
            <p:spPr>
              <a:xfrm>
                <a:off x="1609245" y="3015774"/>
                <a:ext cx="489858" cy="393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𝒍𝒐𝒄𝒂𝒍</m:t>
                          </m:r>
                        </m:sub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テキスト ボックス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245" y="3015774"/>
                <a:ext cx="489858" cy="393954"/>
              </a:xfrm>
              <a:prstGeom prst="rect">
                <a:avLst/>
              </a:prstGeom>
              <a:blipFill>
                <a:blip r:embed="rId5"/>
                <a:stretch>
                  <a:fillRect r="-43750" b="-3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テキスト ボックス 37"/>
          <p:cNvSpPr txBox="1"/>
          <p:nvPr/>
        </p:nvSpPr>
        <p:spPr>
          <a:xfrm>
            <a:off x="622398" y="5829912"/>
            <a:ext cx="3559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r>
              <a:rPr lang="en-US" altLang="ja-JP" dirty="0" smtClean="0"/>
              <a:t> </a:t>
            </a:r>
            <a:r>
              <a:rPr kumimoji="1" lang="en-US" altLang="ja-JP" dirty="0" smtClean="0"/>
              <a:t>: </a:t>
            </a:r>
            <a:r>
              <a:rPr kumimoji="1" lang="ja-JP" altLang="en-US" dirty="0" smtClean="0"/>
              <a:t>時間</a:t>
            </a:r>
            <a:r>
              <a:rPr kumimoji="1" lang="en-US" altLang="ja-JP" dirty="0" smtClean="0"/>
              <a:t>, </a:t>
            </a:r>
            <a:r>
              <a:rPr kumimoji="1" lang="en-US" altLang="ja-JP" i="1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kumimoji="1" lang="en-US" altLang="ja-JP" dirty="0" smtClean="0"/>
              <a:t> : </a:t>
            </a:r>
            <a:r>
              <a:rPr kumimoji="1" lang="ja-JP" altLang="en-US" dirty="0" smtClean="0"/>
              <a:t>個体番号</a:t>
            </a:r>
            <a:endParaRPr kumimoji="1" lang="en-US" altLang="ja-JP" dirty="0" smtClean="0"/>
          </a:p>
          <a:p>
            <a:r>
              <a:rPr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altLang="ja-JP" dirty="0" smtClean="0"/>
              <a:t> : </a:t>
            </a:r>
            <a:r>
              <a:rPr lang="ja-JP" altLang="en-US" dirty="0" smtClean="0"/>
              <a:t>周波数</a:t>
            </a:r>
            <a:endParaRPr kumimoji="1" lang="ja-JP" altLang="en-US" dirty="0"/>
          </a:p>
        </p:txBody>
      </p:sp>
      <p:sp>
        <p:nvSpPr>
          <p:cNvPr id="47" name="楕円 46"/>
          <p:cNvSpPr/>
          <p:nvPr/>
        </p:nvSpPr>
        <p:spPr>
          <a:xfrm>
            <a:off x="1981082" y="3575426"/>
            <a:ext cx="118021" cy="11802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/>
              <p:cNvSpPr txBox="1"/>
              <p:nvPr/>
            </p:nvSpPr>
            <p:spPr>
              <a:xfrm>
                <a:off x="1749629" y="3744220"/>
                <a:ext cx="489858" cy="388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テキスト ボックス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629" y="3744220"/>
                <a:ext cx="489858" cy="388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楕円 31"/>
          <p:cNvSpPr/>
          <p:nvPr/>
        </p:nvSpPr>
        <p:spPr>
          <a:xfrm>
            <a:off x="1839561" y="3433906"/>
            <a:ext cx="118021" cy="1180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/>
              <p:cNvSpPr txBox="1"/>
              <p:nvPr/>
            </p:nvSpPr>
            <p:spPr>
              <a:xfrm>
                <a:off x="4713386" y="2680329"/>
                <a:ext cx="4153028" cy="968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800" dirty="0" smtClean="0"/>
                  <a:t>目的関数内にランダムで</a:t>
                </a:r>
                <a:r>
                  <a:rPr kumimoji="1" lang="en-US" altLang="ja-JP" sz="2800" dirty="0" smtClean="0"/>
                  <a:t/>
                </a:r>
                <a:br>
                  <a:rPr kumimoji="1" lang="en-US" altLang="ja-JP" sz="2800" dirty="0" smtClean="0"/>
                </a:br>
                <a:r>
                  <a:rPr kumimoji="1" lang="ja-JP" altLang="en-US" sz="2800" dirty="0" smtClean="0"/>
                  <a:t>解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28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28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28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𝑟𝑛𝑑</m:t>
                        </m:r>
                      </m:sub>
                      <m:sup>
                        <m:r>
                          <a:rPr kumimoji="1" lang="en-US" altLang="ja-JP" sz="28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1" lang="ja-JP" altLang="en-US" sz="2800" dirty="0" smtClean="0"/>
                  <a:t>を生成</a:t>
                </a:r>
                <a:endParaRPr kumimoji="1" lang="ja-JP" altLang="en-US" sz="2800" dirty="0"/>
              </a:p>
            </p:txBody>
          </p:sp>
        </mc:Choice>
        <mc:Fallback xmlns="">
          <p:sp>
            <p:nvSpPr>
              <p:cNvPr id="17" name="テキスト ボックス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386" y="2680329"/>
                <a:ext cx="4153028" cy="968214"/>
              </a:xfrm>
              <a:prstGeom prst="rect">
                <a:avLst/>
              </a:prstGeom>
              <a:blipFill>
                <a:blip r:embed="rId7"/>
                <a:stretch>
                  <a:fillRect l="-2937" t="-7547" b="-150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楕円 17"/>
          <p:cNvSpPr/>
          <p:nvPr/>
        </p:nvSpPr>
        <p:spPr>
          <a:xfrm>
            <a:off x="3763484" y="3990868"/>
            <a:ext cx="118021" cy="11802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/>
              <p:cNvSpPr txBox="1"/>
              <p:nvPr/>
            </p:nvSpPr>
            <p:spPr>
              <a:xfrm>
                <a:off x="3332636" y="4049878"/>
                <a:ext cx="489858" cy="388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𝒓𝒏𝒅</m:t>
                          </m:r>
                        </m:sub>
                        <m:sup>
                          <m:r>
                            <a:rPr kumimoji="1" lang="en-US" altLang="ja-JP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kumimoji="1" lang="ja-JP" altLang="en-US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9" name="テキスト ボックス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636" y="4049878"/>
                <a:ext cx="489858" cy="388440"/>
              </a:xfrm>
              <a:prstGeom prst="rect">
                <a:avLst/>
              </a:prstGeom>
              <a:blipFill>
                <a:blip r:embed="rId8"/>
                <a:stretch>
                  <a:fillRect r="-23750" b="-468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8637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解の評価と更新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21</a:t>
            </a:fld>
            <a:endParaRPr kumimoji="1" lang="ja-JP" altLang="en-US" sz="1400" dirty="0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 smtClean="0">
                <a:solidFill>
                  <a:schemeClr val="bg1"/>
                </a:solidFill>
              </a:rPr>
              <a:t>従来手法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15" y="2582459"/>
            <a:ext cx="3910767" cy="2836484"/>
          </a:xfrm>
          <a:prstGeom prst="rect">
            <a:avLst/>
          </a:prstGeom>
        </p:spPr>
      </p:pic>
      <p:sp>
        <p:nvSpPr>
          <p:cNvPr id="9" name="楕円 8"/>
          <p:cNvSpPr/>
          <p:nvPr/>
        </p:nvSpPr>
        <p:spPr>
          <a:xfrm>
            <a:off x="3347234" y="3178094"/>
            <a:ext cx="118021" cy="1180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/>
          <p:cNvSpPr/>
          <p:nvPr/>
        </p:nvSpPr>
        <p:spPr>
          <a:xfrm>
            <a:off x="4182027" y="3289551"/>
            <a:ext cx="118021" cy="1180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/>
          <p:cNvSpPr/>
          <p:nvPr/>
        </p:nvSpPr>
        <p:spPr>
          <a:xfrm>
            <a:off x="2239487" y="3626199"/>
            <a:ext cx="118021" cy="1180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/>
              <p:cNvSpPr txBox="1"/>
              <p:nvPr/>
            </p:nvSpPr>
            <p:spPr>
              <a:xfrm>
                <a:off x="85009" y="2125671"/>
                <a:ext cx="1212214" cy="369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テキスト ボックス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9" y="2125671"/>
                <a:ext cx="1212214" cy="369397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3823275" y="5418943"/>
                <a:ext cx="10099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275" y="5418943"/>
                <a:ext cx="100998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/>
              <p:cNvSpPr txBox="1"/>
              <p:nvPr/>
            </p:nvSpPr>
            <p:spPr>
              <a:xfrm>
                <a:off x="1609245" y="3015774"/>
                <a:ext cx="489858" cy="393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𝒍𝒐𝒄𝒂𝒍</m:t>
                          </m:r>
                        </m:sub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テキスト ボックス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245" y="3015774"/>
                <a:ext cx="489858" cy="393954"/>
              </a:xfrm>
              <a:prstGeom prst="rect">
                <a:avLst/>
              </a:prstGeom>
              <a:blipFill>
                <a:blip r:embed="rId5"/>
                <a:stretch>
                  <a:fillRect r="-43750" b="-3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テキスト ボックス 37"/>
          <p:cNvSpPr txBox="1"/>
          <p:nvPr/>
        </p:nvSpPr>
        <p:spPr>
          <a:xfrm>
            <a:off x="622398" y="5829912"/>
            <a:ext cx="3559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r>
              <a:rPr lang="en-US" altLang="ja-JP" dirty="0" smtClean="0"/>
              <a:t> </a:t>
            </a:r>
            <a:r>
              <a:rPr kumimoji="1" lang="en-US" altLang="ja-JP" dirty="0" smtClean="0"/>
              <a:t>: </a:t>
            </a:r>
            <a:r>
              <a:rPr kumimoji="1" lang="ja-JP" altLang="en-US" dirty="0" smtClean="0"/>
              <a:t>時間</a:t>
            </a:r>
            <a:r>
              <a:rPr kumimoji="1" lang="en-US" altLang="ja-JP" dirty="0" smtClean="0"/>
              <a:t>, </a:t>
            </a:r>
            <a:r>
              <a:rPr kumimoji="1" lang="en-US" altLang="ja-JP" i="1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kumimoji="1" lang="en-US" altLang="ja-JP" dirty="0" smtClean="0"/>
              <a:t> : </a:t>
            </a:r>
            <a:r>
              <a:rPr kumimoji="1" lang="ja-JP" altLang="en-US" dirty="0" smtClean="0"/>
              <a:t>個体番号</a:t>
            </a:r>
            <a:endParaRPr kumimoji="1" lang="en-US" altLang="ja-JP" dirty="0" smtClean="0"/>
          </a:p>
          <a:p>
            <a:r>
              <a:rPr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altLang="ja-JP" dirty="0" smtClean="0"/>
              <a:t> : </a:t>
            </a:r>
            <a:r>
              <a:rPr lang="ja-JP" altLang="en-US" dirty="0" smtClean="0"/>
              <a:t>周波数</a:t>
            </a:r>
            <a:endParaRPr kumimoji="1" lang="ja-JP" altLang="en-US" dirty="0"/>
          </a:p>
        </p:txBody>
      </p:sp>
      <p:sp>
        <p:nvSpPr>
          <p:cNvPr id="47" name="楕円 46"/>
          <p:cNvSpPr/>
          <p:nvPr/>
        </p:nvSpPr>
        <p:spPr>
          <a:xfrm>
            <a:off x="1981082" y="3575426"/>
            <a:ext cx="118021" cy="11802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/>
              <p:cNvSpPr txBox="1"/>
              <p:nvPr/>
            </p:nvSpPr>
            <p:spPr>
              <a:xfrm>
                <a:off x="1749629" y="3744220"/>
                <a:ext cx="489858" cy="388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テキスト ボックス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629" y="3744220"/>
                <a:ext cx="489858" cy="388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楕円 31"/>
          <p:cNvSpPr/>
          <p:nvPr/>
        </p:nvSpPr>
        <p:spPr>
          <a:xfrm>
            <a:off x="1839561" y="3433906"/>
            <a:ext cx="118021" cy="1180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/>
          <p:cNvSpPr/>
          <p:nvPr/>
        </p:nvSpPr>
        <p:spPr>
          <a:xfrm>
            <a:off x="3763484" y="3990868"/>
            <a:ext cx="118021" cy="11802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/>
              <p:cNvSpPr txBox="1"/>
              <p:nvPr/>
            </p:nvSpPr>
            <p:spPr>
              <a:xfrm>
                <a:off x="3332636" y="4049878"/>
                <a:ext cx="489858" cy="388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𝒓𝒏𝒅</m:t>
                          </m:r>
                        </m:sub>
                        <m:sup>
                          <m:r>
                            <a:rPr kumimoji="1" lang="en-US" altLang="ja-JP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kumimoji="1" lang="ja-JP" altLang="en-US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9" name="テキスト ボックス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636" y="4049878"/>
                <a:ext cx="489858" cy="388440"/>
              </a:xfrm>
              <a:prstGeom prst="rect">
                <a:avLst/>
              </a:prstGeom>
              <a:blipFill>
                <a:blip r:embed="rId7"/>
                <a:stretch>
                  <a:fillRect r="-23750" b="-468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/>
              <p:cNvSpPr txBox="1"/>
              <p:nvPr/>
            </p:nvSpPr>
            <p:spPr>
              <a:xfrm>
                <a:off x="4440432" y="2582459"/>
                <a:ext cx="4932168" cy="3957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rPr>
                  <a:t>If rand &lt; A &amp;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1" lang="en-US" altLang="ja-JP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kumimoji="1" lang="en-US" altLang="ja-JP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kumimoji="1" lang="en-US" altLang="ja-JP" sz="240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ja-JP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ja-JP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kumimoji="1" lang="en-US" altLang="ja-JP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</m:e>
                        </m:d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kumimoji="1" lang="en-US" altLang="ja-JP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ja-JP" sz="240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ja-JP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𝑙𝑜𝑐𝑎𝑙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kumimoji="1" lang="en-US" altLang="ja-JP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ja-JP" sz="240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ja-JP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𝑟𝑛𝑑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kumimoji="1" lang="en-US" altLang="ja-JP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1" lang="en-US" altLang="ja-JP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ja-JP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ja-JP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ja-JP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ja-JP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endParaRPr kumimoji="1" lang="en-US" altLang="ja-JP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kumimoji="1" lang="en-US" altLang="ja-JP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ja-JP" alt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kumimoji="1" lang="en-US" altLang="ja-JP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kumimoji="1" lang="en-US" altLang="ja-JP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	(α=γ=0.9)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kumimoji="1" lang="en-US" altLang="ja-JP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kumimoji="1" lang="en-US" altLang="ja-JP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kumimoji="1" lang="en-US" altLang="ja-JP" sz="240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ja-JP" alt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1" lang="en-US" altLang="ja-JP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  <m:sup/>
                    </m:sSubSup>
                    <m:r>
                      <a:rPr lang="ja-JP" alt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（</m:t>
                    </m:r>
                    <m:r>
                      <a:rPr lang="ja-JP" alt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パーソナルベスト</m:t>
                    </m:r>
                    <m:r>
                      <a:rPr lang="ja-JP" alt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）に</m:t>
                    </m:r>
                  </m:oMath>
                </a14:m>
                <a:r>
                  <a:rPr kumimoji="1" lang="ja-JP" alt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上書き</a:t>
                </a:r>
                <a:r>
                  <a:rPr kumimoji="1" lang="en-US" altLang="ja-JP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/>
                </a:r>
                <a:br>
                  <a:rPr kumimoji="1" lang="en-US" altLang="ja-JP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:endParaRPr kumimoji="1" lang="en-US" altLang="ja-JP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kumimoji="1" lang="en-US" altLang="ja-JP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End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kumimoji="1" lang="en-US" altLang="ja-JP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ja-JP" alt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探索終了（</a:t>
                </a:r>
                <a:r>
                  <a:rPr lang="en-US" altLang="ja-JP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or STEP1</a:t>
                </a:r>
                <a:r>
                  <a:rPr lang="ja-JP" alt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へ戻る）</a:t>
                </a:r>
                <a:endParaRPr kumimoji="1" lang="en-US" altLang="ja-JP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21" name="テキスト ボックス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432" y="2582459"/>
                <a:ext cx="4932168" cy="3957237"/>
              </a:xfrm>
              <a:prstGeom prst="rect">
                <a:avLst/>
              </a:prstGeom>
              <a:blipFill>
                <a:blip r:embed="rId8"/>
                <a:stretch>
                  <a:fillRect l="-1852" t="-1233" b="-26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角丸四角形吹き出し 21"/>
              <p:cNvSpPr/>
              <p:nvPr/>
            </p:nvSpPr>
            <p:spPr>
              <a:xfrm>
                <a:off x="1425725" y="4467152"/>
                <a:ext cx="1804086" cy="506185"/>
              </a:xfrm>
              <a:prstGeom prst="wedgeRoundRectCallout">
                <a:avLst>
                  <a:gd name="adj1" fmla="val 49103"/>
                  <a:gd name="adj2" fmla="val -95565"/>
                  <a:gd name="adj3" fmla="val 16667"/>
                </a:avLst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  <m:sup/>
                      </m:sSubSup>
                      <m:r>
                        <a:rPr kumimoji="1" lang="en-US" altLang="ja-JP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𝒓𝒏𝒅</m:t>
                          </m:r>
                        </m:sub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角丸四角形吹き出し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725" y="4467152"/>
                <a:ext cx="1804086" cy="506185"/>
              </a:xfrm>
              <a:prstGeom prst="wedgeRoundRectCallout">
                <a:avLst>
                  <a:gd name="adj1" fmla="val 49103"/>
                  <a:gd name="adj2" fmla="val -95565"/>
                  <a:gd name="adj3" fmla="val 16667"/>
                </a:avLst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テキスト ボックス 22"/>
          <p:cNvSpPr txBox="1"/>
          <p:nvPr/>
        </p:nvSpPr>
        <p:spPr>
          <a:xfrm>
            <a:off x="3370195" y="2985038"/>
            <a:ext cx="5474463" cy="203132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kumimoji="1" lang="ja-JP" altLang="en-US" sz="2800" dirty="0" smtClean="0"/>
              <a:t>大域的かつ局所的探索を</a:t>
            </a:r>
            <a:r>
              <a:rPr kumimoji="1" lang="en-US" altLang="ja-JP" sz="2800" dirty="0" smtClean="0"/>
              <a:t/>
            </a:r>
            <a:br>
              <a:rPr kumimoji="1" lang="en-US" altLang="ja-JP" sz="2800" dirty="0" smtClean="0"/>
            </a:br>
            <a:r>
              <a:rPr kumimoji="1" lang="ja-JP" altLang="en-US" sz="2800" dirty="0" smtClean="0"/>
              <a:t>自動的に切り替えることが可能</a:t>
            </a:r>
            <a:r>
              <a:rPr kumimoji="1" lang="en-US" altLang="ja-JP" sz="2800" dirty="0" smtClean="0"/>
              <a:t/>
            </a:r>
            <a:br>
              <a:rPr kumimoji="1" lang="en-US" altLang="ja-JP" sz="2800" dirty="0" smtClean="0"/>
            </a:br>
            <a:endParaRPr kumimoji="1" lang="en-US" altLang="ja-JP" sz="1050" dirty="0" smtClean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ja-JP" altLang="en-US" sz="2800" dirty="0" smtClean="0"/>
              <a:t>評価</a:t>
            </a:r>
            <a:r>
              <a:rPr lang="ja-JP" altLang="en-US" sz="2800" dirty="0"/>
              <a:t>回数</a:t>
            </a:r>
            <a:r>
              <a:rPr lang="ja-JP" altLang="en-US" sz="2800" dirty="0" smtClean="0"/>
              <a:t>が増加するにつれ</a:t>
            </a:r>
            <a:r>
              <a:rPr lang="en-US" altLang="ja-JP" sz="2800" dirty="0" smtClean="0"/>
              <a:t/>
            </a:r>
            <a:br>
              <a:rPr lang="en-US" altLang="ja-JP" sz="2800" dirty="0" smtClean="0"/>
            </a:br>
            <a:r>
              <a:rPr lang="ja-JP" altLang="en-US" sz="2800" dirty="0" smtClean="0"/>
              <a:t>探索頻度を下げる</a:t>
            </a:r>
            <a:r>
              <a:rPr lang="ja-JP" altLang="en-US" sz="2800" dirty="0" smtClean="0">
                <a:solidFill>
                  <a:srgbClr val="FF0000"/>
                </a:solidFill>
              </a:rPr>
              <a:t>（解の保持）</a:t>
            </a:r>
            <a:endParaRPr kumimoji="1" lang="ja-JP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609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/>
        </p:nvSpPr>
        <p:spPr>
          <a:xfrm>
            <a:off x="4248702" y="2301647"/>
            <a:ext cx="4895298" cy="38032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3600" dirty="0" smtClean="0"/>
              <a:t>Novelty Search-based Bat Algorithm(NSBA) </a:t>
            </a:r>
            <a:endParaRPr kumimoji="1" lang="ja-JP" altLang="en-US" sz="36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3</a:t>
            </a:fld>
            <a:endParaRPr kumimoji="1" lang="ja-JP" altLang="en-US" sz="1400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 smtClean="0">
                <a:solidFill>
                  <a:schemeClr val="bg1"/>
                </a:solidFill>
              </a:rPr>
              <a:t>提案手法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4248702" y="2322266"/>
                <a:ext cx="4989095" cy="1739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kumimoji="1" lang="en-US" altLang="ja-JP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kumimoji="1" lang="en-US" altLang="ja-JP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kumimoji="1" lang="en-US" altLang="ja-JP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kumimoji="1" lang="en-US" altLang="ja-JP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ja-JP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kumimoji="1" lang="en-US" altLang="ja-JP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  <m:r>
                                    <a:rPr kumimoji="1" lang="en-US" altLang="ja-JP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kumimoji="1" lang="en-US" altLang="ja-JP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ja-JP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kumimoji="1" lang="en-US" altLang="ja-JP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8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8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8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ja-JP" sz="28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b>
                                      </m:sSub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kumimoji="1" lang="en-US" altLang="ja-JP" sz="28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1" lang="en-US" altLang="ja-JP" sz="28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8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ja-JP" sz="28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kumimoji="1" lang="en-US" altLang="ja-JP" sz="28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ja-JP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kumimoji="1" lang="en-US" altLang="ja-JP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kumimoji="1" lang="en-US" altLang="ja-JP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…(2)</m:t>
                      </m:r>
                    </m:oMath>
                  </m:oMathPara>
                </a14:m>
                <a:endParaRPr kumimoji="1" lang="ja-JP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702" y="2322266"/>
                <a:ext cx="4989095" cy="1739194"/>
              </a:xfrm>
              <a:prstGeom prst="rect">
                <a:avLst/>
              </a:prstGeom>
              <a:blipFill>
                <a:blip r:embed="rId2"/>
                <a:stretch>
                  <a:fillRect l="-8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4457249" y="4088455"/>
                <a:ext cx="5117324" cy="55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8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ja-JP" sz="28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8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kumimoji="1" lang="en-US" altLang="ja-JP" sz="2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8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ja-JP" sz="28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kumimoji="1" lang="en-US" altLang="ja-JP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  <m:r>
                      <a:rPr kumimoji="1" lang="en-US" altLang="ja-JP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kumimoji="1" lang="en-US" altLang="ja-JP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ja-JP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ja-JP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</a:t>
                </a:r>
                <a:r>
                  <a:rPr lang="en-US" altLang="ja-JP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…(3)</a:t>
                </a:r>
                <a:r>
                  <a:rPr kumimoji="1" lang="en-US" altLang="ja-JP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endParaRPr kumimoji="1" lang="ja-JP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249" y="4088455"/>
                <a:ext cx="5117324" cy="556434"/>
              </a:xfrm>
              <a:prstGeom prst="rect">
                <a:avLst/>
              </a:prstGeom>
              <a:blipFill>
                <a:blip r:embed="rId3"/>
                <a:stretch>
                  <a:fillRect t="-7692" b="-285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4457249" y="4734857"/>
                <a:ext cx="5117324" cy="55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8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ja-JP" sz="28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kumimoji="1" lang="en-US" altLang="ja-JP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8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ja-JP" sz="28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kumimoji="1" lang="en-US" altLang="ja-JP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kumimoji="1" lang="en-US" altLang="ja-JP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	</a:t>
                </a:r>
                <a:r>
                  <a:rPr lang="en-US" altLang="ja-JP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…(4)</a:t>
                </a:r>
                <a:r>
                  <a:rPr kumimoji="1" lang="en-US" altLang="ja-JP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endParaRPr kumimoji="1" lang="ja-JP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249" y="4734857"/>
                <a:ext cx="5117324" cy="556434"/>
              </a:xfrm>
              <a:prstGeom prst="rect">
                <a:avLst/>
              </a:prstGeom>
              <a:blipFill>
                <a:blip r:embed="rId4"/>
                <a:stretch>
                  <a:fillRect t="-7692" b="-285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正方形/長方形 10"/>
          <p:cNvSpPr/>
          <p:nvPr/>
        </p:nvSpPr>
        <p:spPr>
          <a:xfrm>
            <a:off x="522897" y="1891009"/>
            <a:ext cx="3562555" cy="35625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正方形/長方形 11"/>
              <p:cNvSpPr/>
              <p:nvPr/>
            </p:nvSpPr>
            <p:spPr>
              <a:xfrm>
                <a:off x="704321" y="2460295"/>
                <a:ext cx="1000466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2400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ja-JP" sz="2400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ja-JP" sz="2400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  <m:sup>
                          <m:r>
                            <a:rPr lang="en-US" altLang="ja-JP" sz="2400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ja-JP" sz="2400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2400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ja-JP" altLang="en-US" sz="24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正方形/長方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21" y="2460295"/>
                <a:ext cx="1000466" cy="470000"/>
              </a:xfrm>
              <a:prstGeom prst="rect">
                <a:avLst/>
              </a:prstGeom>
              <a:blipFill>
                <a:blip r:embed="rId5"/>
                <a:stretch>
                  <a:fillRect b="-389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正方形/長方形 12"/>
              <p:cNvSpPr/>
              <p:nvPr/>
            </p:nvSpPr>
            <p:spPr>
              <a:xfrm>
                <a:off x="2903930" y="2171796"/>
                <a:ext cx="1000466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2400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ja-JP" sz="2400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ja-JP" sz="2400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  <m:sup>
                          <m:r>
                            <a:rPr lang="en-US" altLang="ja-JP" sz="2400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ja-JP" sz="2400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2400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ja-JP" altLang="en-US" sz="24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正方形/長方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930" y="2171796"/>
                <a:ext cx="1000466" cy="470000"/>
              </a:xfrm>
              <a:prstGeom prst="rect">
                <a:avLst/>
              </a:prstGeom>
              <a:blipFill>
                <a:blip r:embed="rId6"/>
                <a:stretch>
                  <a:fillRect b="-51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正方形/長方形 13"/>
              <p:cNvSpPr/>
              <p:nvPr/>
            </p:nvSpPr>
            <p:spPr>
              <a:xfrm>
                <a:off x="2036975" y="3244094"/>
                <a:ext cx="872226" cy="4932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24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ja-JP" sz="24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ja-JP" sz="24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ja-JP" sz="24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e>
                        <m:sup/>
                      </m:sSup>
                    </m:oMath>
                  </m:oMathPara>
                </a14:m>
                <a:endParaRPr lang="ja-JP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正方形/長方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975" y="3244094"/>
                <a:ext cx="872226" cy="4932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正方形/長方形 14"/>
              <p:cNvSpPr/>
              <p:nvPr/>
            </p:nvSpPr>
            <p:spPr>
              <a:xfrm>
                <a:off x="526665" y="3981693"/>
                <a:ext cx="1000467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2400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ja-JP" sz="2400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ja-JP" sz="2400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  <m:sup>
                          <m:r>
                            <a:rPr lang="en-US" altLang="ja-JP" sz="2400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ja-JP" sz="2400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2400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ja-JP" altLang="en-US" sz="24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正方形/長方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65" y="3981693"/>
                <a:ext cx="1000467" cy="470000"/>
              </a:xfrm>
              <a:prstGeom prst="rect">
                <a:avLst/>
              </a:prstGeom>
              <a:blipFill>
                <a:blip r:embed="rId8"/>
                <a:stretch>
                  <a:fillRect b="-51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矢印コネクタ 15"/>
          <p:cNvCxnSpPr/>
          <p:nvPr/>
        </p:nvCxnSpPr>
        <p:spPr>
          <a:xfrm flipV="1">
            <a:off x="1372230" y="4263654"/>
            <a:ext cx="903327" cy="593303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 flipV="1">
            <a:off x="2703180" y="3580825"/>
            <a:ext cx="735120" cy="453406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2728481" y="4248124"/>
            <a:ext cx="474647" cy="56660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楕円 18"/>
          <p:cNvSpPr/>
          <p:nvPr/>
        </p:nvSpPr>
        <p:spPr>
          <a:xfrm>
            <a:off x="2212461" y="3792003"/>
            <a:ext cx="432000" cy="43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楕円 19"/>
          <p:cNvSpPr/>
          <p:nvPr/>
        </p:nvSpPr>
        <p:spPr>
          <a:xfrm>
            <a:off x="942962" y="4685051"/>
            <a:ext cx="432000" cy="432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楕円 20"/>
          <p:cNvSpPr/>
          <p:nvPr/>
        </p:nvSpPr>
        <p:spPr>
          <a:xfrm>
            <a:off x="3383864" y="2618904"/>
            <a:ext cx="432000" cy="432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657466" y="4120551"/>
            <a:ext cx="892190" cy="171042"/>
          </a:xfrm>
          <a:prstGeom prst="straightConnector1">
            <a:avLst/>
          </a:prstGeom>
          <a:ln w="571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522897" y="2301647"/>
            <a:ext cx="2456532" cy="35212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12818" y="1811427"/>
            <a:ext cx="1462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</a:rPr>
              <a:t>K</a:t>
            </a:r>
            <a:r>
              <a:rPr kumimoji="1" lang="en-US" altLang="ja-JP" sz="2000" dirty="0" smtClean="0">
                <a:solidFill>
                  <a:srgbClr val="FF0000"/>
                </a:solidFill>
              </a:rPr>
              <a:t>=2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の場合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正方形/長方形 24"/>
              <p:cNvSpPr/>
              <p:nvPr/>
            </p:nvSpPr>
            <p:spPr>
              <a:xfrm>
                <a:off x="3404785" y="3615726"/>
                <a:ext cx="6574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ja-JP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altLang="ja-JP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  <m:sup>
                          <m:r>
                            <a:rPr lang="en-US" altLang="ja-JP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ja-JP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正方形/長方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785" y="3615726"/>
                <a:ext cx="657424" cy="461665"/>
              </a:xfrm>
              <a:prstGeom prst="rect">
                <a:avLst/>
              </a:prstGeom>
              <a:blipFill>
                <a:blip r:embed="rId9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楕円 25"/>
          <p:cNvSpPr/>
          <p:nvPr/>
        </p:nvSpPr>
        <p:spPr>
          <a:xfrm>
            <a:off x="3476311" y="4108480"/>
            <a:ext cx="432000" cy="432000"/>
          </a:xfrm>
          <a:prstGeom prst="ellipse">
            <a:avLst/>
          </a:prstGeom>
          <a:solidFill>
            <a:schemeClr val="accent2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矢印コネクタ 26"/>
          <p:cNvCxnSpPr/>
          <p:nvPr/>
        </p:nvCxnSpPr>
        <p:spPr>
          <a:xfrm>
            <a:off x="1919792" y="3485870"/>
            <a:ext cx="367523" cy="384414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楕円 27"/>
          <p:cNvSpPr/>
          <p:nvPr/>
        </p:nvSpPr>
        <p:spPr>
          <a:xfrm>
            <a:off x="1475836" y="3032540"/>
            <a:ext cx="432000" cy="432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1579021" y="5273860"/>
            <a:ext cx="2298919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 smtClean="0">
                <a:solidFill>
                  <a:srgbClr val="FF0000"/>
                </a:solidFill>
              </a:rPr>
              <a:t>個体</a:t>
            </a:r>
            <a:r>
              <a:rPr kumimoji="1" lang="ja-JP" altLang="en-US" sz="2400" b="1" dirty="0">
                <a:solidFill>
                  <a:srgbClr val="FF0000"/>
                </a:solidFill>
              </a:rPr>
              <a:t>間</a:t>
            </a:r>
            <a:r>
              <a:rPr kumimoji="1" lang="ja-JP" altLang="en-US" sz="2400" b="1" dirty="0" smtClean="0">
                <a:solidFill>
                  <a:srgbClr val="FF0000"/>
                </a:solidFill>
              </a:rPr>
              <a:t>の距離</a:t>
            </a:r>
            <a:endParaRPr kumimoji="1" lang="en-US" altLang="ja-JP" sz="2400" b="1" dirty="0" smtClean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2400" b="1" dirty="0" smtClean="0">
                <a:solidFill>
                  <a:srgbClr val="FF0000"/>
                </a:solidFill>
              </a:rPr>
              <a:t>（近い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&gt;</a:t>
            </a:r>
            <a:r>
              <a:rPr kumimoji="1" lang="ja-JP" altLang="en-US" sz="2400" b="1" dirty="0" smtClean="0">
                <a:solidFill>
                  <a:srgbClr val="FF0000"/>
                </a:solidFill>
              </a:rPr>
              <a:t>遠い）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4248702" y="1750851"/>
            <a:ext cx="4271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 smtClean="0">
                <a:solidFill>
                  <a:srgbClr val="FF0000"/>
                </a:solidFill>
              </a:rPr>
              <a:t>STEP1: </a:t>
            </a:r>
            <a:r>
              <a:rPr kumimoji="1" lang="ja-JP" altLang="en-US" sz="2800" b="1" dirty="0" smtClean="0">
                <a:solidFill>
                  <a:srgbClr val="FF0000"/>
                </a:solidFill>
              </a:rPr>
              <a:t>大域探索</a:t>
            </a:r>
            <a:endParaRPr kumimoji="1" lang="ja-JP" altLang="en-US" sz="2800" b="1" dirty="0">
              <a:solidFill>
                <a:srgbClr val="FF0000"/>
              </a:solidFill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4248703" y="6203535"/>
            <a:ext cx="396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 smtClean="0">
                <a:solidFill>
                  <a:srgbClr val="FF0000"/>
                </a:solidFill>
              </a:rPr>
              <a:t>STEP3: </a:t>
            </a:r>
            <a:r>
              <a:rPr kumimoji="1" lang="ja-JP" altLang="en-US" sz="2800" b="1" dirty="0" smtClean="0">
                <a:solidFill>
                  <a:srgbClr val="FF0000"/>
                </a:solidFill>
              </a:rPr>
              <a:t>ランダム探索無し</a:t>
            </a:r>
            <a:endParaRPr kumimoji="1" lang="ja-JP" altLang="en-US" sz="2800" b="1" dirty="0">
              <a:solidFill>
                <a:srgbClr val="FF0000"/>
              </a:solidFill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607448" y="6090534"/>
            <a:ext cx="3559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r>
              <a:rPr lang="en-US" altLang="ja-JP" dirty="0" smtClean="0"/>
              <a:t> </a:t>
            </a:r>
            <a:r>
              <a:rPr kumimoji="1" lang="en-US" altLang="ja-JP" dirty="0" smtClean="0"/>
              <a:t>: </a:t>
            </a:r>
            <a:r>
              <a:rPr kumimoji="1" lang="ja-JP" altLang="en-US" dirty="0" smtClean="0"/>
              <a:t>時間</a:t>
            </a:r>
            <a:r>
              <a:rPr kumimoji="1" lang="en-US" altLang="ja-JP" dirty="0" smtClean="0"/>
              <a:t>, </a:t>
            </a:r>
            <a:r>
              <a:rPr kumimoji="1" lang="en-US" altLang="ja-JP" i="1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kumimoji="1" lang="en-US" altLang="ja-JP" dirty="0" smtClean="0"/>
              <a:t> </a:t>
            </a:r>
            <a:r>
              <a:rPr kumimoji="1" lang="en-US" altLang="ja-JP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,j </a:t>
            </a:r>
            <a:r>
              <a:rPr kumimoji="1" lang="en-US" altLang="ja-JP" dirty="0" smtClean="0"/>
              <a:t>: </a:t>
            </a:r>
            <a:r>
              <a:rPr kumimoji="1" lang="ja-JP" altLang="en-US" dirty="0" smtClean="0"/>
              <a:t>個体番号</a:t>
            </a:r>
            <a:endParaRPr kumimoji="1" lang="en-US" altLang="ja-JP" dirty="0" smtClean="0"/>
          </a:p>
          <a:p>
            <a:r>
              <a:rPr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altLang="ja-JP" dirty="0" smtClean="0"/>
              <a:t> : </a:t>
            </a:r>
            <a:r>
              <a:rPr lang="ja-JP" altLang="en-US" dirty="0" smtClean="0"/>
              <a:t>周波数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6886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 animBg="1"/>
      <p:bldP spid="24" grpId="0"/>
      <p:bldP spid="25" grpId="0"/>
      <p:bldP spid="26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問題</a:t>
            </a:r>
            <a:r>
              <a:rPr lang="ja-JP" altLang="en-US" dirty="0"/>
              <a:t>設定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4</a:t>
            </a:fld>
            <a:endParaRPr kumimoji="1" lang="ja-JP" altLang="en-US" sz="1400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実験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27382" y="1508787"/>
            <a:ext cx="7830556" cy="614197"/>
          </a:xfrm>
        </p:spPr>
        <p:txBody>
          <a:bodyPr/>
          <a:lstStyle/>
          <a:p>
            <a:r>
              <a:rPr lang="en-US" altLang="ja-JP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Griewank</a:t>
            </a:r>
            <a:r>
              <a:rPr lang="en-US" altLang="ja-JP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lang="en-US" altLang="ja-JP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Function</a:t>
            </a:r>
            <a:endParaRPr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40" y="3347514"/>
            <a:ext cx="4076909" cy="30088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3"/>
              <p:cNvSpPr>
                <a:spLocks noGrp="1"/>
              </p:cNvSpPr>
              <p:nvPr>
                <p:ph idx="10"/>
              </p:nvPr>
            </p:nvSpPr>
            <p:spPr>
              <a:xfrm>
                <a:off x="541173" y="2207817"/>
                <a:ext cx="5736289" cy="579558"/>
              </a:xfrm>
            </p:spPr>
            <p:txBody>
              <a:bodyPr/>
              <a:lstStyle/>
              <a:p>
                <a:r>
                  <a:rPr lang="en-US" altLang="ja-JP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Global Minimum</a:t>
                </a:r>
                <a:r>
                  <a:rPr lang="ja-JP" alt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sSub>
                          <m:sSubPr>
                            <m:ctrlPr>
                              <a:rPr lang="en-US" altLang="ja-JP" sz="24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ja-JP" sz="24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𝒈𝒃𝒆𝒔𝒕</m:t>
                            </m:r>
                          </m:sub>
                        </m:sSub>
                      </m:sub>
                    </m:sSub>
                    <m:r>
                      <a:rPr lang="en-US" altLang="ja-JP" sz="24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ja-JP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コンテンツ プレースホルダー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541173" y="2207817"/>
                <a:ext cx="5736289" cy="579558"/>
              </a:xfrm>
              <a:blipFill>
                <a:blip r:embed="rId3"/>
                <a:stretch>
                  <a:fillRect l="-1700" b="-1368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2" y="2691833"/>
            <a:ext cx="4853388" cy="131136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771" y="2691833"/>
            <a:ext cx="4751229" cy="356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11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33845" y="1491916"/>
            <a:ext cx="7886700" cy="4688223"/>
          </a:xfrm>
        </p:spPr>
        <p:txBody>
          <a:bodyPr>
            <a:normAutofit/>
          </a:bodyPr>
          <a:lstStyle/>
          <a:p>
            <a:r>
              <a:rPr kumimoji="1" lang="en-US" altLang="ja-JP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Rastrigin</a:t>
            </a:r>
            <a:r>
              <a:rPr kumimoji="1" lang="en-US" altLang="ja-JP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Function</a:t>
            </a:r>
            <a:endParaRPr kumimoji="1" lang="ja-JP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5</a:t>
            </a:fld>
            <a:endParaRPr kumimoji="1" lang="ja-JP" altLang="en-US" sz="1400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 smtClean="0">
                <a:solidFill>
                  <a:schemeClr val="bg1"/>
                </a:solidFill>
              </a:rPr>
              <a:t>実験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100754" y="64482"/>
            <a:ext cx="6043246" cy="1101969"/>
          </a:xfrm>
        </p:spPr>
        <p:txBody>
          <a:bodyPr/>
          <a:lstStyle/>
          <a:p>
            <a:r>
              <a:rPr lang="ja-JP" altLang="en-US" dirty="0" smtClean="0"/>
              <a:t>問題設定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45" y="2726904"/>
            <a:ext cx="4409397" cy="314425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537" y="2518358"/>
            <a:ext cx="4748463" cy="35613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コンテンツ プレースホルダー 3"/>
              <p:cNvSpPr txBox="1">
                <a:spLocks/>
              </p:cNvSpPr>
              <p:nvPr/>
            </p:nvSpPr>
            <p:spPr>
              <a:xfrm>
                <a:off x="541173" y="2207817"/>
                <a:ext cx="5736289" cy="579558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825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ja-JP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Global Minimum</a:t>
                </a:r>
                <a:r>
                  <a:rPr lang="ja-JP" alt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sSub>
                          <m:sSubPr>
                            <m:ctrlPr>
                              <a:rPr lang="en-US" altLang="ja-JP" sz="24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ja-JP" sz="24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𝒈𝒃𝒆𝒔𝒕</m:t>
                            </m:r>
                          </m:sub>
                        </m:sSub>
                      </m:sub>
                    </m:sSub>
                    <m:r>
                      <a:rPr lang="en-US" altLang="ja-JP" sz="24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ja-JP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コンテンツ プレースホルダー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73" y="2207817"/>
                <a:ext cx="5736289" cy="579558"/>
              </a:xfrm>
              <a:prstGeom prst="rect">
                <a:avLst/>
              </a:prstGeom>
              <a:blipFill>
                <a:blip r:embed="rId4"/>
                <a:stretch>
                  <a:fillRect l="-1700" b="-1368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058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6</a:t>
            </a:fld>
            <a:endParaRPr kumimoji="1" lang="ja-JP" altLang="en-US" sz="1400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 smtClean="0">
                <a:solidFill>
                  <a:schemeClr val="bg1"/>
                </a:solidFill>
              </a:rPr>
              <a:t>実験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3100754" y="64482"/>
            <a:ext cx="6043246" cy="1101969"/>
          </a:xfrm>
        </p:spPr>
        <p:txBody>
          <a:bodyPr/>
          <a:lstStyle/>
          <a:p>
            <a:r>
              <a:rPr lang="ja-JP" altLang="en-US" dirty="0" smtClean="0"/>
              <a:t>評価尺度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コンテンツ プレースホルダー 3"/>
              <p:cNvSpPr txBox="1">
                <a:spLocks/>
              </p:cNvSpPr>
              <p:nvPr/>
            </p:nvSpPr>
            <p:spPr>
              <a:xfrm>
                <a:off x="0" y="1554393"/>
                <a:ext cx="9421586" cy="3994316"/>
              </a:xfrm>
              <a:prstGeom prst="rect">
                <a:avLst/>
              </a:prstGeom>
            </p:spPr>
            <p:txBody>
              <a:bodyPr lIns="396000" anchor="t"/>
              <a:lstStyle>
                <a:lvl1pPr marL="0" indent="0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kumimoji="1" sz="1867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990575" indent="-380990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ja-JP" altLang="en-US" sz="28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使用するパラメータ</a:t>
                </a:r>
                <a:endParaRPr lang="en-US" altLang="ja-JP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altLang="ja-JP" sz="105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/>
                </a:r>
                <a:br>
                  <a:rPr lang="en-US" altLang="ja-JP" sz="105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:r>
                  <a:rPr lang="ja-JP" altLang="en-US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個体数</a:t>
                </a:r>
                <a:r>
                  <a:rPr lang="ja-JP" altLang="en-US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：</a:t>
                </a:r>
                <a:r>
                  <a:rPr lang="ja-JP" altLang="en-US" sz="2800" b="1" dirty="0" smtClean="0">
                    <a:latin typeface="Cambria Math" panose="02040503050406030204" pitchFamily="18" charset="0"/>
                  </a:rPr>
                  <a:t>局所解数と同じ </a:t>
                </a:r>
                <a:r>
                  <a:rPr lang="en-US" altLang="ja-JP" sz="2800" b="1" dirty="0" err="1" smtClean="0">
                    <a:latin typeface="Cambria Math" panose="02040503050406030204" pitchFamily="18" charset="0"/>
                  </a:rPr>
                  <a:t>Griewank</a:t>
                </a:r>
                <a:r>
                  <a:rPr lang="en-US" altLang="ja-JP" sz="2800" b="1" dirty="0" smtClean="0">
                    <a:latin typeface="Cambria Math" panose="02040503050406030204" pitchFamily="18" charset="0"/>
                  </a:rPr>
                  <a:t>(17)/ </a:t>
                </a:r>
                <a:r>
                  <a:rPr lang="en-US" altLang="ja-JP" sz="2800" b="1" dirty="0" err="1" smtClean="0">
                    <a:latin typeface="Cambria Math" panose="02040503050406030204" pitchFamily="18" charset="0"/>
                  </a:rPr>
                  <a:t>Rastrigin</a:t>
                </a:r>
                <a:r>
                  <a:rPr lang="en-US" altLang="ja-JP" sz="2800" b="1" dirty="0" smtClean="0">
                    <a:latin typeface="Cambria Math" panose="02040503050406030204" pitchFamily="18" charset="0"/>
                  </a:rPr>
                  <a:t>(121)</a:t>
                </a:r>
                <a:endParaRPr lang="en-US" altLang="ja-JP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ja-JP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世</a:t>
                </a:r>
                <a:r>
                  <a:rPr lang="ja-JP" altLang="en-US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代数：</a:t>
                </a:r>
                <a:r>
                  <a:rPr lang="en-US" altLang="ja-JP" sz="28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iter</a:t>
                </a:r>
                <a:r>
                  <a:rPr lang="en-US" altLang="ja-JP" sz="28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altLang="ja-JP" sz="32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1000</a:t>
                </a:r>
              </a:p>
              <a:p>
                <a:r>
                  <a:rPr lang="ja-JP" altLang="en-US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周波数</a:t>
                </a:r>
                <a14:m>
                  <m:oMath xmlns:m="http://schemas.openxmlformats.org/officeDocument/2006/math">
                    <m:r>
                      <a:rPr lang="ja-JP" altLang="en-US" sz="28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帯</m:t>
                    </m:r>
                    <m:r>
                      <a:rPr lang="ja-JP" altLang="en-US" sz="2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：</m:t>
                    </m:r>
                    <m:sSub>
                      <m:sSubPr>
                        <m:ctrlPr>
                          <a:rPr lang="en-US" altLang="ja-JP" sz="28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8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ja-JP" sz="28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  <m:r>
                      <a:rPr lang="en-US" altLang="ja-JP" sz="28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8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ja-JP" sz="28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8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8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ja-JP" sz="28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  <m:r>
                      <a:rPr lang="en-US" altLang="ja-JP" sz="28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8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ja-JP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ja-JP" altLang="en-US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ラウドネス：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ja-JP" sz="28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8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ja-JP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ja-JP" altLang="en-US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パルスレート：</a:t>
                </a:r>
                <a14:m>
                  <m:oMath xmlns:m="http://schemas.openxmlformats.org/officeDocument/2006/math">
                    <m:r>
                      <a:rPr lang="en-US" altLang="ja-JP" sz="28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ja-JP" sz="28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8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𝒓𝒂𝒏𝒅</m:t>
                    </m:r>
                    <m:r>
                      <a:rPr lang="en-US" altLang="ja-JP" sz="28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US" altLang="ja-JP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lang="en-US" altLang="ja-JP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" name="コンテンツ プレースホルダー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54393"/>
                <a:ext cx="9421586" cy="3994316"/>
              </a:xfrm>
              <a:prstGeom prst="rect">
                <a:avLst/>
              </a:prstGeom>
              <a:blipFill>
                <a:blip r:embed="rId2"/>
                <a:stretch>
                  <a:fillRect t="-18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正方形/長方形 7"/>
          <p:cNvSpPr/>
          <p:nvPr/>
        </p:nvSpPr>
        <p:spPr>
          <a:xfrm>
            <a:off x="0" y="4780547"/>
            <a:ext cx="9144000" cy="2077454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431341" y="4939174"/>
            <a:ext cx="4778910" cy="3600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Wingdings 2" pitchFamily="18" charset="2"/>
              <a:buChar char=""/>
              <a:defRPr kumimoji="1" sz="21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kumimoji="1" sz="15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kumimoji="1" sz="135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kumimoji="1" sz="135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局所解と個体の差の総和</a:t>
            </a:r>
            <a:endParaRPr lang="ja-JP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コンテンツ プレースホルダー 3"/>
              <p:cNvSpPr txBox="1">
                <a:spLocks/>
              </p:cNvSpPr>
              <p:nvPr/>
            </p:nvSpPr>
            <p:spPr>
              <a:xfrm>
                <a:off x="4015086" y="5580958"/>
                <a:ext cx="2409846" cy="672619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825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altLang="ja-JP" sz="18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ja-JP" sz="18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ja-JP" altLang="en-US" sz="1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局所解</m:t>
                    </m:r>
                  </m:oMath>
                </a14:m>
                <a:r>
                  <a:rPr lang="ja-JP" altLang="en-US" sz="1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数</a:t>
                </a:r>
                <a:endParaRPr lang="en-US" altLang="ja-JP" sz="1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ja-JP" sz="18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ja-JP" sz="18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ja-JP" altLang="en-US" sz="1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個体の総数</m:t>
                      </m:r>
                    </m:oMath>
                  </m:oMathPara>
                </a14:m>
                <a:endParaRPr lang="en-US" altLang="ja-JP" sz="1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コンテンツ プレースホルダー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086" y="5580958"/>
                <a:ext cx="2409846" cy="672619"/>
              </a:xfrm>
              <a:prstGeom prst="rect">
                <a:avLst/>
              </a:prstGeom>
              <a:blipFill>
                <a:blip r:embed="rId3"/>
                <a:stretch>
                  <a:fillRect t="-9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482177" y="5299271"/>
                <a:ext cx="3532909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ja-JP" sz="24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177" y="5299271"/>
                <a:ext cx="3532909" cy="11308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/>
              <p:cNvSpPr txBox="1"/>
              <p:nvPr/>
            </p:nvSpPr>
            <p:spPr>
              <a:xfrm>
                <a:off x="6176332" y="5578037"/>
                <a:ext cx="2770909" cy="923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ja-JP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ja-JP" alt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局所</m:t>
                    </m:r>
                    <m:r>
                      <a:rPr kumimoji="1" lang="ja-JP" alt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解</m:t>
                    </m:r>
                  </m:oMath>
                </a14:m>
                <a:r>
                  <a:rPr kumimoji="1" lang="ja-JP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の位置</a:t>
                </a:r>
                <a:endParaRPr lang="en-US" altLang="ja-JP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ja-JP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ja-JP" alt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個体の位置</m:t>
                      </m:r>
                    </m:oMath>
                  </m:oMathPara>
                </a14:m>
                <a:endParaRPr kumimoji="1" lang="ja-JP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kumimoji="1" lang="ja-JP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テキスト ボックス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332" y="5578037"/>
                <a:ext cx="2770909" cy="923779"/>
              </a:xfrm>
              <a:prstGeom prst="rect">
                <a:avLst/>
              </a:prstGeom>
              <a:blipFill>
                <a:blip r:embed="rId5"/>
                <a:stretch>
                  <a:fillRect t="-32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015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NSBA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7</a:t>
            </a:fld>
            <a:endParaRPr kumimoji="1" lang="ja-JP" altLang="en-US" sz="1400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結果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0" y="1112594"/>
            <a:ext cx="170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Griewank</a:t>
            </a:r>
            <a:endParaRPr kumimoji="1" lang="ja-JP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543646" y="1116711"/>
            <a:ext cx="170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Rastrigin</a:t>
            </a:r>
            <a:endParaRPr kumimoji="1" lang="ja-JP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右矢印 14"/>
          <p:cNvSpPr/>
          <p:nvPr/>
        </p:nvSpPr>
        <p:spPr>
          <a:xfrm rot="5400000">
            <a:off x="-680914" y="3170660"/>
            <a:ext cx="2012735" cy="362226"/>
          </a:xfrm>
          <a:prstGeom prst="rightArrow">
            <a:avLst/>
          </a:prstGeom>
          <a:gradFill flip="none" rotWithShape="1">
            <a:gsLst>
              <a:gs pos="0">
                <a:srgbClr val="00B050"/>
              </a:gs>
              <a:gs pos="33000">
                <a:schemeClr val="accent4"/>
              </a:gs>
              <a:gs pos="66000">
                <a:schemeClr val="accent2"/>
              </a:gs>
              <a:gs pos="100000">
                <a:srgbClr val="FF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97863" y="2015531"/>
            <a:ext cx="255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b="1" dirty="0" smtClean="0">
                <a:solidFill>
                  <a:srgbClr val="00B050"/>
                </a:solidFill>
              </a:rPr>
              <a:t>悪</a:t>
            </a:r>
            <a:endParaRPr kumimoji="1" lang="ja-JP" altLang="en-US" sz="1400" b="1" dirty="0">
              <a:solidFill>
                <a:srgbClr val="00B050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97863" y="4340705"/>
            <a:ext cx="255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b="1" dirty="0" smtClean="0">
                <a:solidFill>
                  <a:srgbClr val="FF0000"/>
                </a:solidFill>
              </a:rPr>
              <a:t>良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30" name="テキスト ボックス 29"/>
          <p:cNvSpPr txBox="1">
            <a:spLocks noChangeAspect="1"/>
          </p:cNvSpPr>
          <p:nvPr/>
        </p:nvSpPr>
        <p:spPr>
          <a:xfrm>
            <a:off x="2857858" y="5643985"/>
            <a:ext cx="3389897" cy="400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 smtClean="0">
                <a:solidFill>
                  <a:srgbClr val="FF0000"/>
                </a:solidFill>
              </a:rPr>
              <a:t>収束傾向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31" name="グラフ 3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5249380"/>
              </p:ext>
            </p:extLst>
          </p:nvPr>
        </p:nvGraphicFramePr>
        <p:xfrm>
          <a:off x="4425043" y="1980923"/>
          <a:ext cx="4679318" cy="3350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2" name="グラフ 3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6944045"/>
              </p:ext>
            </p:extLst>
          </p:nvPr>
        </p:nvGraphicFramePr>
        <p:xfrm>
          <a:off x="325453" y="1956404"/>
          <a:ext cx="4315493" cy="33753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1105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8</a:t>
            </a:fld>
            <a:endParaRPr kumimoji="1" lang="ja-JP" altLang="en-US" sz="1400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結果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3253154" y="216882"/>
            <a:ext cx="6043246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defRPr>
            </a:lvl1pPr>
          </a:lstStyle>
          <a:p>
            <a:r>
              <a:rPr lang="en-US" altLang="ja-JP" dirty="0" smtClean="0"/>
              <a:t>NSBA</a:t>
            </a:r>
            <a:endParaRPr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24988" y="1377312"/>
            <a:ext cx="3736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Griewank</a:t>
            </a:r>
            <a:r>
              <a:rPr kumimoji="1" lang="en-US" altLang="ja-JP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(1~1000</a:t>
            </a:r>
            <a:r>
              <a:rPr kumimoji="1" lang="ja-JP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世代まで</a:t>
            </a:r>
            <a:r>
              <a:rPr kumimoji="1" lang="en-US" altLang="ja-JP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kumimoji="1"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653395" y="1377312"/>
            <a:ext cx="3736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Rastrigin</a:t>
            </a:r>
            <a:r>
              <a:rPr kumimoji="1" lang="en-US" altLang="ja-JP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(1~1000</a:t>
            </a:r>
            <a:r>
              <a:rPr kumimoji="1" lang="ja-JP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世代まで</a:t>
            </a:r>
            <a:r>
              <a:rPr kumimoji="1" lang="en-US" altLang="ja-JP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kumimoji="1"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61" y="2057459"/>
            <a:ext cx="4706030" cy="3528178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764" y="2089564"/>
            <a:ext cx="4706030" cy="3528178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1338943" y="5585637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1000</a:t>
            </a:r>
            <a:r>
              <a:rPr kumimoji="1" lang="ja-JP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世代目</a:t>
            </a:r>
            <a:endParaRPr kumimoji="1" lang="ja-JP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411436" y="5585637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1000</a:t>
            </a:r>
            <a:r>
              <a:rPr kumimoji="1" lang="ja-JP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世代目</a:t>
            </a:r>
            <a:endParaRPr kumimoji="1" lang="ja-JP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86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33" y="2332656"/>
            <a:ext cx="3600450" cy="326707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920" y="2332656"/>
            <a:ext cx="3600450" cy="32670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テキスト ボックス 6"/>
              <p:cNvSpPr txBox="1"/>
              <p:nvPr/>
            </p:nvSpPr>
            <p:spPr>
              <a:xfrm>
                <a:off x="6123746" y="1874085"/>
                <a:ext cx="1174097" cy="339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sz="1600" b="1" i="1" smtClean="0">
                              <a:latin typeface="Cambria Math" panose="02040503050406030204" pitchFamily="18" charset="0"/>
                            </a:rPr>
                            <m:t>𝒓𝒏𝒅</m:t>
                          </m:r>
                        </m:sub>
                      </m:sSub>
                      <m:r>
                        <a:rPr kumimoji="1" lang="ja-JP" altLang="en-US" sz="1600" b="1" i="1">
                          <a:latin typeface="Cambria Math" panose="02040503050406030204" pitchFamily="18" charset="0"/>
                        </a:rPr>
                        <m:t>無し</m:t>
                      </m:r>
                    </m:oMath>
                  </m:oMathPara>
                </a14:m>
                <a:endParaRPr kumimoji="1" lang="ja-JP" altLang="en-US" sz="1600" b="1" dirty="0"/>
              </a:p>
            </p:txBody>
          </p:sp>
        </mc:Choice>
        <mc:Fallback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746" y="1874085"/>
                <a:ext cx="1174097" cy="339004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/>
          <p:cNvSpPr txBox="1"/>
          <p:nvPr/>
        </p:nvSpPr>
        <p:spPr>
          <a:xfrm>
            <a:off x="524988" y="1377312"/>
            <a:ext cx="3736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Griewank</a:t>
            </a:r>
            <a:r>
              <a:rPr kumimoji="1" lang="en-US" altLang="ja-JP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(1~1000</a:t>
            </a:r>
            <a:r>
              <a:rPr kumimoji="1" lang="ja-JP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世代まで</a:t>
            </a:r>
            <a:r>
              <a:rPr kumimoji="1" lang="en-US" altLang="ja-JP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kumimoji="1"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601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2">
      <a:majorFont>
        <a:latin typeface="Segoe UI"/>
        <a:ea typeface="Meiryo UI"/>
        <a:cs typeface=""/>
      </a:majorFont>
      <a:minorFont>
        <a:latin typeface="Segoe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TM02900722[[fn=イオン ボードルーム]]</Template>
  <TotalTime>6603</TotalTime>
  <Words>477</Words>
  <Application>Microsoft Office PowerPoint</Application>
  <PresentationFormat>画面に合わせる (4:3)</PresentationFormat>
  <Paragraphs>216</Paragraphs>
  <Slides>21</Slides>
  <Notes>1</Notes>
  <HiddenSlides>10</HiddenSlides>
  <MMClips>0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4</vt:i4>
      </vt:variant>
      <vt:variant>
        <vt:lpstr>スライド タイトル</vt:lpstr>
      </vt:variant>
      <vt:variant>
        <vt:i4>21</vt:i4>
      </vt:variant>
    </vt:vector>
  </HeadingPairs>
  <TitlesOfParts>
    <vt:vector size="36" baseType="lpstr">
      <vt:lpstr>Meiryo UI</vt:lpstr>
      <vt:lpstr>ＭＳ Ｐゴシック</vt:lpstr>
      <vt:lpstr>メイリオ</vt:lpstr>
      <vt:lpstr>游ゴシック</vt:lpstr>
      <vt:lpstr>Arial</vt:lpstr>
      <vt:lpstr>Calibri</vt:lpstr>
      <vt:lpstr>Calibri Light</vt:lpstr>
      <vt:lpstr>Cambria Math</vt:lpstr>
      <vt:lpstr>Segoe UI</vt:lpstr>
      <vt:lpstr>Wingdings</vt:lpstr>
      <vt:lpstr>Wingdings 2</vt:lpstr>
      <vt:lpstr>HDOfficeLightV0</vt:lpstr>
      <vt:lpstr>1_HDOfficeLightV0</vt:lpstr>
      <vt:lpstr>2_HDOfficeLightV0</vt:lpstr>
      <vt:lpstr>3_HDOfficeLightV0</vt:lpstr>
      <vt:lpstr>PowerPoint プレゼンテーション</vt:lpstr>
      <vt:lpstr>ノベルティサーチの活用</vt:lpstr>
      <vt:lpstr>Novelty Search-based Bat Algorithm(NSBA) </vt:lpstr>
      <vt:lpstr>問題設定</vt:lpstr>
      <vt:lpstr>問題設定</vt:lpstr>
      <vt:lpstr>評価尺度</vt:lpstr>
      <vt:lpstr>NSBA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困っていること</vt:lpstr>
      <vt:lpstr>今後の展望</vt:lpstr>
      <vt:lpstr>ここから付録</vt:lpstr>
      <vt:lpstr>Bat Algorithm (BA)</vt:lpstr>
      <vt:lpstr>PowerPoint プレゼンテーション</vt:lpstr>
      <vt:lpstr>初期個体の生成と評価</vt:lpstr>
      <vt:lpstr>STEP1: 大域探索</vt:lpstr>
      <vt:lpstr>STEP2: 局所探索</vt:lpstr>
      <vt:lpstr>STEP3: ランダム探索</vt:lpstr>
      <vt:lpstr>解の評価と更新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Hiroyuki Sato</dc:creator>
  <cp:lastModifiedBy>Iwase Takuya</cp:lastModifiedBy>
  <cp:revision>107</cp:revision>
  <dcterms:created xsi:type="dcterms:W3CDTF">2015-04-22T12:10:45Z</dcterms:created>
  <dcterms:modified xsi:type="dcterms:W3CDTF">2018-05-15T05:17:22Z</dcterms:modified>
</cp:coreProperties>
</file>